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9"/>
  </p:notesMasterIdLst>
  <p:handoutMasterIdLst>
    <p:handoutMasterId r:id="rId60"/>
  </p:handoutMasterIdLst>
  <p:sldIdLst>
    <p:sldId id="327" r:id="rId5"/>
    <p:sldId id="330" r:id="rId6"/>
    <p:sldId id="331" r:id="rId7"/>
    <p:sldId id="332" r:id="rId8"/>
    <p:sldId id="298" r:id="rId9"/>
    <p:sldId id="262" r:id="rId10"/>
    <p:sldId id="263" r:id="rId11"/>
    <p:sldId id="299" r:id="rId12"/>
    <p:sldId id="333" r:id="rId13"/>
    <p:sldId id="302" r:id="rId14"/>
    <p:sldId id="264" r:id="rId15"/>
    <p:sldId id="266" r:id="rId16"/>
    <p:sldId id="334" r:id="rId17"/>
    <p:sldId id="335" r:id="rId18"/>
    <p:sldId id="336" r:id="rId19"/>
    <p:sldId id="337" r:id="rId20"/>
    <p:sldId id="338" r:id="rId21"/>
    <p:sldId id="339" r:id="rId22"/>
    <p:sldId id="265" r:id="rId23"/>
    <p:sldId id="276" r:id="rId24"/>
    <p:sldId id="303" r:id="rId25"/>
    <p:sldId id="293" r:id="rId26"/>
    <p:sldId id="277" r:id="rId27"/>
    <p:sldId id="284" r:id="rId28"/>
    <p:sldId id="269" r:id="rId29"/>
    <p:sldId id="304" r:id="rId30"/>
    <p:sldId id="305" r:id="rId31"/>
    <p:sldId id="307" r:id="rId32"/>
    <p:sldId id="306" r:id="rId33"/>
    <p:sldId id="308" r:id="rId34"/>
    <p:sldId id="270" r:id="rId35"/>
    <p:sldId id="309" r:id="rId36"/>
    <p:sldId id="310" r:id="rId37"/>
    <p:sldId id="311" r:id="rId38"/>
    <p:sldId id="312" r:id="rId39"/>
    <p:sldId id="314" r:id="rId40"/>
    <p:sldId id="313" r:id="rId41"/>
    <p:sldId id="315" r:id="rId42"/>
    <p:sldId id="316" r:id="rId43"/>
    <p:sldId id="317" r:id="rId44"/>
    <p:sldId id="294" r:id="rId45"/>
    <p:sldId id="296" r:id="rId46"/>
    <p:sldId id="318" r:id="rId47"/>
    <p:sldId id="319" r:id="rId48"/>
    <p:sldId id="321" r:id="rId49"/>
    <p:sldId id="322" r:id="rId50"/>
    <p:sldId id="323" r:id="rId51"/>
    <p:sldId id="324" r:id="rId52"/>
    <p:sldId id="288" r:id="rId53"/>
    <p:sldId id="289" r:id="rId54"/>
    <p:sldId id="320" r:id="rId55"/>
    <p:sldId id="274" r:id="rId56"/>
    <p:sldId id="275" r:id="rId57"/>
    <p:sldId id="329" r:id="rId5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46" d="100"/>
          <a:sy n="46" d="100"/>
        </p:scale>
        <p:origin x="60" y="6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commentAuthors" Target="commentAuthor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 Id="rId67"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handoutMaster" Target="handoutMasters/handoutMaster1.xml"/><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10/13/2025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A178D0-76F6-71E3-1D64-9506512BB0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B016CF-DF2C-1681-FEF7-B033FE5504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5F03A4-F83D-5731-77E4-933A964B6101}"/>
              </a:ext>
            </a:extLst>
          </p:cNvPr>
          <p:cNvSpPr>
            <a:spLocks noGrp="1"/>
          </p:cNvSpPr>
          <p:nvPr>
            <p:ph type="body" idx="1"/>
          </p:nvPr>
        </p:nvSpPr>
        <p:spPr/>
        <p:txBody>
          <a:bodyPr/>
          <a:lstStyle/>
          <a:p>
            <a:pPr>
              <a:lnSpc>
                <a:spcPct val="100000"/>
              </a:lnSpc>
              <a:spcBef>
                <a:spcPts val="1400"/>
              </a:spcBef>
            </a:pPr>
            <a:r>
              <a:rPr lang="en-US" sz="1200" noProof="0" dirty="0">
                <a:solidFill>
                  <a:schemeClr val="accent3">
                    <a:lumMod val="25000"/>
                  </a:schemeClr>
                </a:solidFill>
                <a:latin typeface="Abadi"/>
              </a:rPr>
              <a:t>Summarize what charts were plotted and why you used those charts</a:t>
            </a:r>
          </a:p>
          <a:p>
            <a:pPr>
              <a:lnSpc>
                <a:spcPct val="100000"/>
              </a:lnSpc>
              <a:spcBef>
                <a:spcPts val="1400"/>
              </a:spcBef>
            </a:pPr>
            <a:r>
              <a:rPr lang="en-US" sz="1200" noProof="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4" name="Slide Number Placeholder 3">
            <a:extLst>
              <a:ext uri="{FF2B5EF4-FFF2-40B4-BE49-F238E27FC236}">
                <a16:creationId xmlns:a16="http://schemas.microsoft.com/office/drawing/2014/main" id="{681A3126-53A7-19F1-5780-B488DBBE5BA1}"/>
              </a:ext>
            </a:extLst>
          </p:cNvPr>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16498192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82F61C-A90D-3240-B267-052F943F1C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4569C6-F58F-71C9-AF06-C095D9E6EB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109EBA-A9C7-A226-F0DB-5D6CD38DC3D5}"/>
              </a:ext>
            </a:extLst>
          </p:cNvPr>
          <p:cNvSpPr>
            <a:spLocks noGrp="1"/>
          </p:cNvSpPr>
          <p:nvPr>
            <p:ph type="body" idx="1"/>
          </p:nvPr>
        </p:nvSpPr>
        <p:spPr/>
        <p:txBody>
          <a:bodyPr/>
          <a:lstStyle/>
          <a:p>
            <a:pPr>
              <a:lnSpc>
                <a:spcPct val="100000"/>
              </a:lnSpc>
              <a:spcBef>
                <a:spcPts val="1400"/>
              </a:spcBef>
            </a:pPr>
            <a:r>
              <a:rPr lang="en-US" sz="1200" noProof="0" dirty="0">
                <a:solidFill>
                  <a:schemeClr val="accent3">
                    <a:lumMod val="25000"/>
                  </a:schemeClr>
                </a:solidFill>
                <a:latin typeface="Abadi"/>
              </a:rPr>
              <a:t>Summarize what charts were plotted and why you used those charts</a:t>
            </a:r>
          </a:p>
          <a:p>
            <a:pPr>
              <a:lnSpc>
                <a:spcPct val="100000"/>
              </a:lnSpc>
              <a:spcBef>
                <a:spcPts val="1400"/>
              </a:spcBef>
            </a:pPr>
            <a:r>
              <a:rPr lang="en-US" sz="1200" noProof="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4" name="Slide Number Placeholder 3">
            <a:extLst>
              <a:ext uri="{FF2B5EF4-FFF2-40B4-BE49-F238E27FC236}">
                <a16:creationId xmlns:a16="http://schemas.microsoft.com/office/drawing/2014/main" id="{1581DB01-F74E-C23B-2E1C-3CC52DBC85AA}"/>
              </a:ext>
            </a:extLst>
          </p:cNvPr>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533513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4DC30A-1FFD-BF89-46A9-CF1D999A33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3C07C4-577F-2E43-04B1-5F99BAE934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6053AF-2017-346A-8EC9-69747CD5E9F9}"/>
              </a:ext>
            </a:extLst>
          </p:cNvPr>
          <p:cNvSpPr>
            <a:spLocks noGrp="1"/>
          </p:cNvSpPr>
          <p:nvPr>
            <p:ph type="body" idx="1"/>
          </p:nvPr>
        </p:nvSpPr>
        <p:spPr/>
        <p:txBody>
          <a:bodyPr/>
          <a:lstStyle/>
          <a:p>
            <a:pPr>
              <a:lnSpc>
                <a:spcPct val="100000"/>
              </a:lnSpc>
              <a:spcBef>
                <a:spcPts val="1400"/>
              </a:spcBef>
            </a:pPr>
            <a:r>
              <a:rPr lang="en-US" sz="1200" noProof="0" dirty="0">
                <a:solidFill>
                  <a:schemeClr val="accent3">
                    <a:lumMod val="25000"/>
                  </a:schemeClr>
                </a:solidFill>
                <a:latin typeface="Abadi"/>
              </a:rPr>
              <a:t>Summarize what charts were plotted and why you used those charts</a:t>
            </a:r>
          </a:p>
          <a:p>
            <a:pPr>
              <a:lnSpc>
                <a:spcPct val="100000"/>
              </a:lnSpc>
              <a:spcBef>
                <a:spcPts val="1400"/>
              </a:spcBef>
            </a:pPr>
            <a:r>
              <a:rPr lang="en-US" sz="1200" noProof="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4" name="Slide Number Placeholder 3">
            <a:extLst>
              <a:ext uri="{FF2B5EF4-FFF2-40B4-BE49-F238E27FC236}">
                <a16:creationId xmlns:a16="http://schemas.microsoft.com/office/drawing/2014/main" id="{2A5902C1-AB6B-38CB-3A40-6D88F3FA459C}"/>
              </a:ext>
            </a:extLst>
          </p:cNvPr>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8243613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D44393-A06C-7AB9-60AE-9F6297A0B4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600154-2DFA-9CAF-7ABD-648B29D45F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A22DE4-B1FF-6943-F00B-15B52F8A9AC1}"/>
              </a:ext>
            </a:extLst>
          </p:cNvPr>
          <p:cNvSpPr>
            <a:spLocks noGrp="1"/>
          </p:cNvSpPr>
          <p:nvPr>
            <p:ph type="body" idx="1"/>
          </p:nvPr>
        </p:nvSpPr>
        <p:spPr/>
        <p:txBody>
          <a:bodyPr/>
          <a:lstStyle/>
          <a:p>
            <a:pPr>
              <a:lnSpc>
                <a:spcPct val="100000"/>
              </a:lnSpc>
              <a:spcBef>
                <a:spcPts val="1400"/>
              </a:spcBef>
            </a:pPr>
            <a:r>
              <a:rPr lang="en-US" sz="1200" noProof="0" dirty="0">
                <a:solidFill>
                  <a:schemeClr val="accent3">
                    <a:lumMod val="25000"/>
                  </a:schemeClr>
                </a:solidFill>
                <a:latin typeface="Abadi"/>
              </a:rPr>
              <a:t>Summarize what charts were plotted and why you used those charts</a:t>
            </a:r>
          </a:p>
          <a:p>
            <a:pPr>
              <a:lnSpc>
                <a:spcPct val="100000"/>
              </a:lnSpc>
              <a:spcBef>
                <a:spcPts val="1400"/>
              </a:spcBef>
            </a:pPr>
            <a:r>
              <a:rPr lang="en-US" sz="1200" noProof="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4" name="Slide Number Placeholder 3">
            <a:extLst>
              <a:ext uri="{FF2B5EF4-FFF2-40B4-BE49-F238E27FC236}">
                <a16:creationId xmlns:a16="http://schemas.microsoft.com/office/drawing/2014/main" id="{F7E09461-3290-2111-0458-F962A1E6AFE2}"/>
              </a:ext>
            </a:extLst>
          </p:cNvPr>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15056819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E21376-FDED-3C2B-F866-60E2F0A714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5C757D-4923-7722-2E19-42D3537472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FCF36F-58A0-B186-13CF-76C8EF54DBB2}"/>
              </a:ext>
            </a:extLst>
          </p:cNvPr>
          <p:cNvSpPr>
            <a:spLocks noGrp="1"/>
          </p:cNvSpPr>
          <p:nvPr>
            <p:ph type="body" idx="1"/>
          </p:nvPr>
        </p:nvSpPr>
        <p:spPr/>
        <p:txBody>
          <a:bodyPr/>
          <a:lstStyle/>
          <a:p>
            <a:pPr>
              <a:lnSpc>
                <a:spcPct val="100000"/>
              </a:lnSpc>
              <a:spcBef>
                <a:spcPts val="1400"/>
              </a:spcBef>
            </a:pPr>
            <a:r>
              <a:rPr lang="en-US" sz="1200" noProof="0" dirty="0">
                <a:solidFill>
                  <a:schemeClr val="accent3">
                    <a:lumMod val="25000"/>
                  </a:schemeClr>
                </a:solidFill>
                <a:latin typeface="Abadi"/>
              </a:rPr>
              <a:t>Summarize what charts were plotted and why you used those charts</a:t>
            </a:r>
          </a:p>
          <a:p>
            <a:pPr>
              <a:lnSpc>
                <a:spcPct val="100000"/>
              </a:lnSpc>
              <a:spcBef>
                <a:spcPts val="1400"/>
              </a:spcBef>
            </a:pPr>
            <a:r>
              <a:rPr lang="en-US" sz="1200" noProof="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4" name="Slide Number Placeholder 3">
            <a:extLst>
              <a:ext uri="{FF2B5EF4-FFF2-40B4-BE49-F238E27FC236}">
                <a16:creationId xmlns:a16="http://schemas.microsoft.com/office/drawing/2014/main" id="{F43CB100-9034-6B85-60AA-71D767AD8B04}"/>
              </a:ext>
            </a:extLst>
          </p:cNvPr>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23466098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23</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53</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spcBef>
                <a:spcPts val="1400"/>
              </a:spcBef>
              <a:buNone/>
            </a:pPr>
            <a:r>
              <a:rPr lang="en-US" sz="8800" noProof="0" dirty="0">
                <a:solidFill>
                  <a:srgbClr val="0B49CB"/>
                </a:solidFill>
                <a:latin typeface="Abadi"/>
              </a:rPr>
              <a:t>Executive Summary</a:t>
            </a:r>
          </a:p>
          <a:p>
            <a:pPr>
              <a:lnSpc>
                <a:spcPct val="120000"/>
              </a:lnSpc>
              <a:spcBef>
                <a:spcPts val="1400"/>
              </a:spcBef>
            </a:pPr>
            <a:r>
              <a:rPr lang="en-US" sz="4800" noProof="0" dirty="0">
                <a:solidFill>
                  <a:schemeClr val="accent3">
                    <a:lumMod val="25000"/>
                  </a:schemeClr>
                </a:solidFill>
                <a:latin typeface="Abadi"/>
              </a:rPr>
              <a:t>Data collection methodology:</a:t>
            </a:r>
          </a:p>
          <a:p>
            <a:pPr lvl="1">
              <a:lnSpc>
                <a:spcPct val="120000"/>
              </a:lnSpc>
              <a:spcBef>
                <a:spcPts val="1400"/>
              </a:spcBef>
            </a:pPr>
            <a:r>
              <a:rPr lang="en-US" sz="4800" noProof="0" dirty="0">
                <a:solidFill>
                  <a:schemeClr val="bg2">
                    <a:lumMod val="50000"/>
                  </a:schemeClr>
                </a:solidFill>
                <a:latin typeface="Abadi"/>
              </a:rPr>
              <a:t>Data was collected from two main sources: SpaceX API using Python’s Requests module and Wikipedia Falcon 9 launch records using </a:t>
            </a:r>
            <a:r>
              <a:rPr lang="en-US" sz="4800" noProof="0" dirty="0" err="1">
                <a:solidFill>
                  <a:schemeClr val="bg2">
                    <a:lumMod val="50000"/>
                  </a:schemeClr>
                </a:solidFill>
                <a:latin typeface="Abadi"/>
              </a:rPr>
              <a:t>BeautifulSoup</a:t>
            </a:r>
            <a:r>
              <a:rPr lang="en-US" sz="4800" noProof="0" dirty="0">
                <a:solidFill>
                  <a:schemeClr val="bg2">
                    <a:lumMod val="50000"/>
                  </a:schemeClr>
                </a:solidFill>
                <a:latin typeface="Abadi"/>
              </a:rPr>
              <a:t>.</a:t>
            </a:r>
          </a:p>
          <a:p>
            <a:pPr>
              <a:lnSpc>
                <a:spcPct val="120000"/>
              </a:lnSpc>
              <a:spcBef>
                <a:spcPts val="1400"/>
              </a:spcBef>
            </a:pPr>
            <a:r>
              <a:rPr lang="en-US" sz="4800" dirty="0">
                <a:solidFill>
                  <a:schemeClr val="accent3">
                    <a:lumMod val="25000"/>
                  </a:schemeClr>
                </a:solidFill>
                <a:latin typeface="Abadi"/>
              </a:rPr>
              <a:t>D</a:t>
            </a:r>
            <a:r>
              <a:rPr lang="en-US" sz="4800" noProof="0" dirty="0" err="1">
                <a:solidFill>
                  <a:schemeClr val="accent3">
                    <a:lumMod val="25000"/>
                  </a:schemeClr>
                </a:solidFill>
                <a:latin typeface="Abadi"/>
              </a:rPr>
              <a:t>ata</a:t>
            </a:r>
            <a:r>
              <a:rPr lang="en-US" sz="4800" noProof="0" dirty="0">
                <a:solidFill>
                  <a:schemeClr val="accent3">
                    <a:lumMod val="25000"/>
                  </a:schemeClr>
                </a:solidFill>
                <a:latin typeface="Abadi"/>
              </a:rPr>
              <a:t> wrangling:</a:t>
            </a:r>
          </a:p>
          <a:p>
            <a:pPr lvl="1">
              <a:lnSpc>
                <a:spcPct val="120000"/>
              </a:lnSpc>
              <a:spcBef>
                <a:spcPts val="1400"/>
              </a:spcBef>
            </a:pPr>
            <a:r>
              <a:rPr lang="en-US" sz="4800" noProof="0" dirty="0">
                <a:solidFill>
                  <a:schemeClr val="bg2">
                    <a:lumMod val="50000"/>
                  </a:schemeClr>
                </a:solidFill>
                <a:latin typeface="Abadi"/>
              </a:rPr>
              <a:t>Data was cleaned and transformed using Pandas and </a:t>
            </a:r>
            <a:r>
              <a:rPr lang="en-US" sz="4800" noProof="0" dirty="0" err="1">
                <a:solidFill>
                  <a:schemeClr val="bg2">
                    <a:lumMod val="50000"/>
                  </a:schemeClr>
                </a:solidFill>
                <a:latin typeface="Abadi"/>
              </a:rPr>
              <a:t>Numpy</a:t>
            </a:r>
            <a:r>
              <a:rPr lang="en-US" sz="4800" noProof="0" dirty="0">
                <a:solidFill>
                  <a:schemeClr val="bg2">
                    <a:lumMod val="50000"/>
                  </a:schemeClr>
                </a:solidFill>
                <a:latin typeface="Abadi"/>
              </a:rPr>
              <a:t>. One hot </a:t>
            </a:r>
            <a:r>
              <a:rPr lang="en-US" sz="4800" dirty="0">
                <a:solidFill>
                  <a:schemeClr val="bg2">
                    <a:lumMod val="50000"/>
                  </a:schemeClr>
                </a:solidFill>
                <a:latin typeface="Abadi"/>
              </a:rPr>
              <a:t>encoding was used to transform the data in preparation for machine learning.</a:t>
            </a:r>
          </a:p>
          <a:p>
            <a:pPr>
              <a:lnSpc>
                <a:spcPct val="120000"/>
              </a:lnSpc>
              <a:spcBef>
                <a:spcPts val="1400"/>
              </a:spcBef>
            </a:pPr>
            <a:r>
              <a:rPr lang="en-US" sz="4800" dirty="0">
                <a:solidFill>
                  <a:schemeClr val="accent3">
                    <a:lumMod val="25000"/>
                  </a:schemeClr>
                </a:solidFill>
                <a:latin typeface="Abadi"/>
              </a:rPr>
              <a:t>E</a:t>
            </a:r>
            <a:r>
              <a:rPr lang="en-US" sz="4800" noProof="0" dirty="0" err="1">
                <a:solidFill>
                  <a:schemeClr val="accent3">
                    <a:lumMod val="25000"/>
                  </a:schemeClr>
                </a:solidFill>
                <a:latin typeface="Abadi"/>
              </a:rPr>
              <a:t>xploratory</a:t>
            </a:r>
            <a:r>
              <a:rPr lang="en-US" sz="4800" noProof="0" dirty="0">
                <a:solidFill>
                  <a:schemeClr val="accent3">
                    <a:lumMod val="25000"/>
                  </a:schemeClr>
                </a:solidFill>
                <a:latin typeface="Abadi"/>
              </a:rPr>
              <a:t> data analysis (EDA) using visualization and SQL:</a:t>
            </a:r>
          </a:p>
          <a:p>
            <a:pPr lvl="1">
              <a:lnSpc>
                <a:spcPct val="120000"/>
              </a:lnSpc>
              <a:spcBef>
                <a:spcPts val="1400"/>
              </a:spcBef>
            </a:pPr>
            <a:r>
              <a:rPr lang="en-US" sz="4800" noProof="0" dirty="0">
                <a:solidFill>
                  <a:schemeClr val="accent3">
                    <a:lumMod val="25000"/>
                  </a:schemeClr>
                </a:solidFill>
                <a:latin typeface="Abadi"/>
              </a:rPr>
              <a:t>EDA was performed using matplotlib and seaborn for </a:t>
            </a:r>
            <a:r>
              <a:rPr lang="en-US" sz="4800" noProof="0" dirty="0" err="1">
                <a:solidFill>
                  <a:schemeClr val="accent3">
                    <a:lumMod val="25000"/>
                  </a:schemeClr>
                </a:solidFill>
                <a:latin typeface="Abadi"/>
              </a:rPr>
              <a:t>plottin</a:t>
            </a:r>
            <a:r>
              <a:rPr lang="en-US" sz="4800" dirty="0">
                <a:solidFill>
                  <a:schemeClr val="accent3">
                    <a:lumMod val="25000"/>
                  </a:schemeClr>
                </a:solidFill>
                <a:latin typeface="Abadi"/>
              </a:rPr>
              <a:t>g and key data points where extracted using SQL</a:t>
            </a:r>
            <a:endParaRPr lang="en-US" sz="4800" noProof="0" dirty="0">
              <a:solidFill>
                <a:schemeClr val="accent3">
                  <a:lumMod val="25000"/>
                </a:schemeClr>
              </a:solidFill>
              <a:latin typeface="Abadi"/>
            </a:endParaRPr>
          </a:p>
          <a:p>
            <a:pPr>
              <a:lnSpc>
                <a:spcPct val="120000"/>
              </a:lnSpc>
              <a:spcBef>
                <a:spcPts val="1400"/>
              </a:spcBef>
            </a:pPr>
            <a:r>
              <a:rPr lang="en-US" sz="4800" noProof="0" dirty="0">
                <a:solidFill>
                  <a:schemeClr val="accent3">
                    <a:lumMod val="25000"/>
                  </a:schemeClr>
                </a:solidFill>
                <a:latin typeface="Abadi"/>
              </a:rPr>
              <a:t>Perform interactive visual analytics using Folium and </a:t>
            </a:r>
            <a:r>
              <a:rPr lang="en-US" sz="4800" noProof="0" dirty="0" err="1">
                <a:solidFill>
                  <a:schemeClr val="accent3">
                    <a:lumMod val="25000"/>
                  </a:schemeClr>
                </a:solidFill>
                <a:latin typeface="Abadi"/>
              </a:rPr>
              <a:t>Plotly</a:t>
            </a:r>
            <a:r>
              <a:rPr lang="en-US" sz="4800" noProof="0" dirty="0">
                <a:solidFill>
                  <a:schemeClr val="accent3">
                    <a:lumMod val="25000"/>
                  </a:schemeClr>
                </a:solidFill>
                <a:latin typeface="Abadi"/>
              </a:rPr>
              <a:t> Dash</a:t>
            </a:r>
          </a:p>
          <a:p>
            <a:pPr>
              <a:lnSpc>
                <a:spcPct val="120000"/>
              </a:lnSpc>
              <a:spcBef>
                <a:spcPts val="1400"/>
              </a:spcBef>
            </a:pPr>
            <a:r>
              <a:rPr lang="en-US" sz="4800" noProof="0" dirty="0">
                <a:solidFill>
                  <a:schemeClr val="accent3">
                    <a:lumMod val="25000"/>
                  </a:schemeClr>
                </a:solidFill>
                <a:latin typeface="Abadi"/>
              </a:rPr>
              <a:t>Perform predictive analysis using classification models</a:t>
            </a:r>
          </a:p>
          <a:p>
            <a:pPr lvl="1">
              <a:lnSpc>
                <a:spcPct val="120000"/>
              </a:lnSpc>
              <a:spcBef>
                <a:spcPts val="1400"/>
              </a:spcBef>
            </a:pPr>
            <a:r>
              <a:rPr lang="en-US" sz="4800" noProof="0" dirty="0">
                <a:solidFill>
                  <a:schemeClr val="bg2">
                    <a:lumMod val="50000"/>
                  </a:schemeClr>
                </a:solidFill>
                <a:latin typeface="Abadi"/>
              </a:rPr>
              <a:t>How to build, tune, evaluate classification models</a:t>
            </a:r>
          </a:p>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noProof="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1200" noProof="0" dirty="0">
                <a:solidFill>
                  <a:schemeClr val="accent3">
                    <a:lumMod val="25000"/>
                  </a:schemeClr>
                </a:solidFill>
                <a:latin typeface="Abadi" panose="020B0604020104020204" pitchFamily="34" charset="0"/>
              </a:rPr>
              <a:t>You need to present your data collection process use key phrases and flowcharts</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916740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noProof="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1200" noProof="0" dirty="0">
              <a:solidFill>
                <a:schemeClr val="accent3">
                  <a:lumMod val="25000"/>
                </a:schemeClr>
              </a:solidFill>
              <a:latin typeface="Abadi"/>
            </a:endParaRPr>
          </a:p>
          <a:p>
            <a:pPr>
              <a:lnSpc>
                <a:spcPct val="100000"/>
              </a:lnSpc>
              <a:spcBef>
                <a:spcPts val="1400"/>
              </a:spcBef>
            </a:pPr>
            <a:r>
              <a:rPr lang="en-US" sz="1200" noProof="0" dirty="0">
                <a:solidFill>
                  <a:schemeClr val="accent3">
                    <a:lumMod val="25000"/>
                  </a:schemeClr>
                </a:solidFill>
                <a:latin typeface="Abadi" panose="020B0604020104020204" pitchFamily="34" charset="0"/>
              </a:rPr>
              <a:t>Add the GitHub URL of the completed SpaceX API calls notebook </a:t>
            </a:r>
            <a:r>
              <a:rPr lang="en-US" sz="1200" noProof="0" dirty="0">
                <a:solidFill>
                  <a:srgbClr val="1C7DDB"/>
                </a:solidFill>
                <a:latin typeface="Abadi" panose="020B0604020104020204" pitchFamily="34" charset="0"/>
              </a:rPr>
              <a:t>(must include completed code cell and outcome cell), </a:t>
            </a:r>
            <a:r>
              <a:rPr lang="en-US" sz="1200" noProof="0" dirty="0">
                <a:solidFill>
                  <a:schemeClr val="accent3">
                    <a:lumMod val="25000"/>
                  </a:schemeClr>
                </a:solidFill>
                <a:latin typeface="Abadi" panose="020B0604020104020204" pitchFamily="34" charset="0"/>
              </a:rPr>
              <a:t>as an external reference and peer-review purpose</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655633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1A2A1A-2070-0C42-FDC0-B764C467D0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CE3AF9-E9F6-5839-FA70-47CF75A570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BE5B2F-6A2F-F2E0-81D9-B2C80FEBE08A}"/>
              </a:ext>
            </a:extLst>
          </p:cNvPr>
          <p:cNvSpPr>
            <a:spLocks noGrp="1"/>
          </p:cNvSpPr>
          <p:nvPr>
            <p:ph type="body" idx="1"/>
          </p:nvPr>
        </p:nvSpPr>
        <p:spPr/>
        <p:txBody>
          <a:bodyPr/>
          <a:lstStyle/>
          <a:p>
            <a:pPr>
              <a:lnSpc>
                <a:spcPct val="100000"/>
              </a:lnSpc>
              <a:spcBef>
                <a:spcPts val="1400"/>
              </a:spcBef>
            </a:pPr>
            <a:r>
              <a:rPr lang="en-US" sz="1200" noProof="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1200" noProof="0" dirty="0">
              <a:solidFill>
                <a:schemeClr val="accent3">
                  <a:lumMod val="25000"/>
                </a:schemeClr>
              </a:solidFill>
              <a:latin typeface="Abadi"/>
            </a:endParaRPr>
          </a:p>
          <a:p>
            <a:pPr>
              <a:lnSpc>
                <a:spcPct val="100000"/>
              </a:lnSpc>
              <a:spcBef>
                <a:spcPts val="1400"/>
              </a:spcBef>
            </a:pPr>
            <a:r>
              <a:rPr lang="en-US" sz="1200" noProof="0" dirty="0">
                <a:solidFill>
                  <a:schemeClr val="accent3">
                    <a:lumMod val="25000"/>
                  </a:schemeClr>
                </a:solidFill>
                <a:latin typeface="Abadi" panose="020B0604020104020204" pitchFamily="34" charset="0"/>
              </a:rPr>
              <a:t>Add the GitHub URL of the completed SpaceX API calls notebook </a:t>
            </a:r>
            <a:r>
              <a:rPr lang="en-US" sz="1200" noProof="0" dirty="0">
                <a:solidFill>
                  <a:srgbClr val="1C7DDB"/>
                </a:solidFill>
                <a:latin typeface="Abadi" panose="020B0604020104020204" pitchFamily="34" charset="0"/>
              </a:rPr>
              <a:t>(must include completed code cell and outcome cell), </a:t>
            </a:r>
            <a:r>
              <a:rPr lang="en-US" sz="1200" noProof="0" dirty="0">
                <a:solidFill>
                  <a:schemeClr val="accent3">
                    <a:lumMod val="25000"/>
                  </a:schemeClr>
                </a:solidFill>
                <a:latin typeface="Abadi" panose="020B0604020104020204" pitchFamily="34" charset="0"/>
              </a:rPr>
              <a:t>as an external reference and peer-review purpose</a:t>
            </a:r>
          </a:p>
          <a:p>
            <a:endParaRPr lang="en-US" dirty="0"/>
          </a:p>
        </p:txBody>
      </p:sp>
      <p:sp>
        <p:nvSpPr>
          <p:cNvPr id="4" name="Slide Number Placeholder 3">
            <a:extLst>
              <a:ext uri="{FF2B5EF4-FFF2-40B4-BE49-F238E27FC236}">
                <a16:creationId xmlns:a16="http://schemas.microsoft.com/office/drawing/2014/main" id="{246DE05F-808F-214B-6A6E-05FFC809D064}"/>
              </a:ext>
            </a:extLst>
          </p:cNvPr>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1598504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noProof="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1200" noProof="0" dirty="0">
              <a:solidFill>
                <a:schemeClr val="accent3">
                  <a:lumMod val="25000"/>
                </a:schemeClr>
              </a:solidFill>
              <a:latin typeface="Abadi" panose="020B0604020104020204" pitchFamily="34" charset="0"/>
            </a:endParaRPr>
          </a:p>
          <a:p>
            <a:pPr>
              <a:lnSpc>
                <a:spcPct val="100000"/>
              </a:lnSpc>
              <a:spcBef>
                <a:spcPts val="1400"/>
              </a:spcBef>
            </a:pPr>
            <a:r>
              <a:rPr lang="en-US" sz="1200" noProof="0" dirty="0">
                <a:solidFill>
                  <a:schemeClr val="accent3">
                    <a:lumMod val="25000"/>
                  </a:schemeClr>
                </a:solidFill>
                <a:latin typeface="Abadi" panose="020B0604020104020204" pitchFamily="34" charset="0"/>
              </a:rPr>
              <a:t>Add the GitHub URL of the completed web scraping notebook, as an external reference and peer-review purpose</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4110856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noProof="0" dirty="0">
                <a:solidFill>
                  <a:schemeClr val="accent3">
                    <a:lumMod val="25000"/>
                  </a:schemeClr>
                </a:solidFill>
                <a:latin typeface="Abadi" panose="020B0604020104020204" pitchFamily="34" charset="0"/>
              </a:rPr>
              <a:t>Describe how data were processed</a:t>
            </a:r>
          </a:p>
          <a:p>
            <a:r>
              <a:rPr lang="en-US" sz="1200" noProof="0" dirty="0">
                <a:solidFill>
                  <a:schemeClr val="accent3">
                    <a:lumMod val="25000"/>
                  </a:schemeClr>
                </a:solidFill>
                <a:latin typeface="Abadi" panose="020B0604020104020204" pitchFamily="34" charset="0"/>
              </a:rPr>
              <a:t>You need to present your data wrangling process using key phrases and flowcharts</a:t>
            </a:r>
          </a:p>
          <a:p>
            <a:r>
              <a:rPr lang="en-US" sz="1200" noProof="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8267336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1400"/>
              </a:spcBef>
            </a:pPr>
            <a:r>
              <a:rPr lang="en-US" sz="1200" noProof="0" dirty="0">
                <a:solidFill>
                  <a:schemeClr val="accent3">
                    <a:lumMod val="25000"/>
                  </a:schemeClr>
                </a:solidFill>
                <a:latin typeface="Abadi"/>
              </a:rPr>
              <a:t>Summarize what charts were plotted and why you used those charts</a:t>
            </a:r>
          </a:p>
          <a:p>
            <a:pPr>
              <a:lnSpc>
                <a:spcPct val="100000"/>
              </a:lnSpc>
              <a:spcBef>
                <a:spcPts val="1400"/>
              </a:spcBef>
            </a:pPr>
            <a:r>
              <a:rPr lang="en-US" sz="1200" noProof="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1077993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8C487B-246D-9544-4D9A-B5AC7AA269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6A21BF-8A2F-BBC4-EEAA-4B1E3EF19C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EE3911-CCEA-A960-883C-37D4B9ACA0B9}"/>
              </a:ext>
            </a:extLst>
          </p:cNvPr>
          <p:cNvSpPr>
            <a:spLocks noGrp="1"/>
          </p:cNvSpPr>
          <p:nvPr>
            <p:ph type="body" idx="1"/>
          </p:nvPr>
        </p:nvSpPr>
        <p:spPr/>
        <p:txBody>
          <a:bodyPr/>
          <a:lstStyle/>
          <a:p>
            <a:pPr>
              <a:lnSpc>
                <a:spcPct val="100000"/>
              </a:lnSpc>
              <a:spcBef>
                <a:spcPts val="1400"/>
              </a:spcBef>
            </a:pPr>
            <a:r>
              <a:rPr lang="en-US" sz="1200" noProof="0" dirty="0">
                <a:solidFill>
                  <a:schemeClr val="accent3">
                    <a:lumMod val="25000"/>
                  </a:schemeClr>
                </a:solidFill>
                <a:latin typeface="Abadi"/>
              </a:rPr>
              <a:t>Summarize what charts were plotted and why you used those charts</a:t>
            </a:r>
          </a:p>
          <a:p>
            <a:pPr>
              <a:lnSpc>
                <a:spcPct val="100000"/>
              </a:lnSpc>
              <a:spcBef>
                <a:spcPts val="1400"/>
              </a:spcBef>
            </a:pPr>
            <a:r>
              <a:rPr lang="en-US" sz="1200" noProof="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4" name="Slide Number Placeholder 3">
            <a:extLst>
              <a:ext uri="{FF2B5EF4-FFF2-40B4-BE49-F238E27FC236}">
                <a16:creationId xmlns:a16="http://schemas.microsoft.com/office/drawing/2014/main" id="{0B90244A-3183-20D7-CC56-56B4514BA318}"/>
              </a:ext>
            </a:extLst>
          </p:cNvPr>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3435955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
        <p:nvSpPr>
          <p:cNvPr id="3" name="TextBox 2">
            <a:extLst>
              <a:ext uri="{FF2B5EF4-FFF2-40B4-BE49-F238E27FC236}">
                <a16:creationId xmlns:a16="http://schemas.microsoft.com/office/drawing/2014/main" id="{91F3B3CD-3343-39BF-C015-14126B218DA0}"/>
              </a:ext>
            </a:extLst>
          </p:cNvPr>
          <p:cNvSpPr txBox="1"/>
          <p:nvPr userDrawn="1"/>
        </p:nvSpPr>
        <p:spPr>
          <a:xfrm>
            <a:off x="0" y="6550223"/>
            <a:ext cx="926536" cy="307777"/>
          </a:xfrm>
          <a:prstGeom prst="rect">
            <a:avLst/>
          </a:prstGeom>
          <a:noFill/>
        </p:spPr>
        <p:txBody>
          <a:bodyPr wrap="none" rtlCol="0">
            <a:spAutoFit/>
          </a:bodyPr>
          <a:lstStyle/>
          <a:p>
            <a:r>
              <a:rPr lang="es-419" sz="1400" dirty="0">
                <a:solidFill>
                  <a:schemeClr val="bg2">
                    <a:lumMod val="50000"/>
                  </a:schemeClr>
                </a:solidFill>
              </a:rPr>
              <a:t>Edgar HTT</a:t>
            </a:r>
            <a:endParaRPr lang="en-US" sz="1400" dirty="0">
              <a:solidFill>
                <a:schemeClr val="bg2">
                  <a:lumMod val="50000"/>
                </a:schemeClr>
              </a:solidFill>
            </a:endParaRPr>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10960100" y="6025573"/>
            <a:ext cx="497872"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hyperlink" Target="https://github.com/EdgarHTT/Applied_Data_Science_Capstone/blob/main/jupyter-labs-webscraping.ipynb" TargetMode="External"/><Relationship Id="rId4" Type="http://schemas.openxmlformats.org/officeDocument/2006/relationships/hyperlink" Target="https://en.wikipedia.org/wiki/List_of_Falcon_9_and_Falcon_Heavy_launches"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github.com/EdgarHTT/Applied_Data_Science_Capstone/blob/main/labs-jupyter-spacex-Data%20wrangling.ipynb"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EdgarHTT/Applied_Data_Science_Capstone/blob/main/jupyter-labs-spacex-data-collection-api.ipynb"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EdgarHTT/Applied_Data_Science_Capstone/blob/main/jupyter-labs-spacex-data-collection-api.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noProof="0" dirty="0">
                <a:solidFill>
                  <a:schemeClr val="bg2"/>
                </a:solidFill>
                <a:latin typeface="Abadi"/>
                <a:ea typeface="SF Pro" pitchFamily="2" charset="0"/>
                <a:cs typeface="SF Pro" pitchFamily="2" charset="0"/>
              </a:rPr>
              <a:t>Edgar Tijerina Tamez</a:t>
            </a:r>
          </a:p>
          <a:p>
            <a:r>
              <a:rPr lang="en-US" noProof="0" dirty="0">
                <a:solidFill>
                  <a:schemeClr val="bg2"/>
                </a:solidFill>
                <a:latin typeface="Abadi" panose="020B0604020104020204" pitchFamily="34" charset="0"/>
                <a:ea typeface="SF Pro" pitchFamily="2" charset="0"/>
                <a:cs typeface="SF Pro" pitchFamily="2" charset="0"/>
              </a:rPr>
              <a:t>07/Oct/2025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noProof="0" smtClean="0"/>
              <a:t>10</a:t>
            </a:fld>
            <a:endParaRPr lang="en-US" noProof="0"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marL="0" indent="0">
              <a:lnSpc>
                <a:spcPct val="100000"/>
              </a:lnSpc>
              <a:spcBef>
                <a:spcPts val="1400"/>
              </a:spcBef>
              <a:buNone/>
            </a:pPr>
            <a:r>
              <a:rPr lang="en-US" sz="2200" noProof="0" dirty="0">
                <a:solidFill>
                  <a:schemeClr val="accent3">
                    <a:lumMod val="25000"/>
                  </a:schemeClr>
                </a:solidFill>
                <a:latin typeface="Abadi" panose="020B0604020104020204" pitchFamily="34" charset="0"/>
              </a:rPr>
              <a:t>Requests was used in tandem with </a:t>
            </a:r>
            <a:r>
              <a:rPr lang="en-US" sz="2200" noProof="0" dirty="0" err="1">
                <a:solidFill>
                  <a:schemeClr val="accent3">
                    <a:lumMod val="25000"/>
                  </a:schemeClr>
                </a:solidFill>
                <a:latin typeface="Abadi" panose="020B0604020104020204" pitchFamily="34" charset="0"/>
              </a:rPr>
              <a:t>BeautifulSoup</a:t>
            </a:r>
            <a:r>
              <a:rPr lang="en-US" sz="2200" noProof="0" dirty="0">
                <a:solidFill>
                  <a:schemeClr val="accent3">
                    <a:lumMod val="25000"/>
                  </a:schemeClr>
                </a:solidFill>
                <a:latin typeface="Abadi" panose="020B0604020104020204" pitchFamily="34" charset="0"/>
              </a:rPr>
              <a:t> to parse and scrape the List of Falcon 9 and Falcon Heavy launches from Wikipedia. The parsed data was converted into a Pandas </a:t>
            </a:r>
            <a:r>
              <a:rPr lang="en-US" sz="2200" noProof="0" dirty="0" err="1">
                <a:solidFill>
                  <a:schemeClr val="accent3">
                    <a:lumMod val="25000"/>
                  </a:schemeClr>
                </a:solidFill>
                <a:latin typeface="Abadi" panose="020B0604020104020204" pitchFamily="34" charset="0"/>
              </a:rPr>
              <a:t>Dataframe</a:t>
            </a:r>
            <a:r>
              <a:rPr lang="en-US" sz="2200" noProof="0" dirty="0">
                <a:solidFill>
                  <a:schemeClr val="accent3">
                    <a:lumMod val="25000"/>
                  </a:schemeClr>
                </a:solidFill>
                <a:latin typeface="Abadi" panose="020B0604020104020204" pitchFamily="34" charset="0"/>
              </a:rPr>
              <a:t> and stored for further use.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noProof="0" dirty="0">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Data Collection - Scraping</a:t>
            </a:r>
            <a:endParaRPr lang="en-US" noProof="0" dirty="0">
              <a:solidFill>
                <a:srgbClr val="0B49CB"/>
              </a:solidFill>
            </a:endParaRPr>
          </a:p>
        </p:txBody>
      </p:sp>
      <p:sp>
        <p:nvSpPr>
          <p:cNvPr id="2" name="Flowchart: Terminator 1">
            <a:extLst>
              <a:ext uri="{FF2B5EF4-FFF2-40B4-BE49-F238E27FC236}">
                <a16:creationId xmlns:a16="http://schemas.microsoft.com/office/drawing/2014/main" id="{73171E1A-31E0-7B48-EA0A-00B40C788181}"/>
              </a:ext>
            </a:extLst>
          </p:cNvPr>
          <p:cNvSpPr/>
          <p:nvPr/>
        </p:nvSpPr>
        <p:spPr>
          <a:xfrm>
            <a:off x="6156747" y="1801405"/>
            <a:ext cx="1356000" cy="549049"/>
          </a:xfrm>
          <a:prstGeom prst="flowChartTerminator">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noProof="0" dirty="0">
                <a:solidFill>
                  <a:schemeClr val="tx1"/>
                </a:solidFill>
              </a:rPr>
              <a:t>Requests</a:t>
            </a:r>
          </a:p>
        </p:txBody>
      </p:sp>
      <p:sp>
        <p:nvSpPr>
          <p:cNvPr id="5" name="TextBox 4">
            <a:extLst>
              <a:ext uri="{FF2B5EF4-FFF2-40B4-BE49-F238E27FC236}">
                <a16:creationId xmlns:a16="http://schemas.microsoft.com/office/drawing/2014/main" id="{81D6ACD1-E02B-2F4C-74CB-4478D2F8A3D2}"/>
              </a:ext>
            </a:extLst>
          </p:cNvPr>
          <p:cNvSpPr txBox="1"/>
          <p:nvPr/>
        </p:nvSpPr>
        <p:spPr>
          <a:xfrm>
            <a:off x="7553882" y="1753245"/>
            <a:ext cx="554960" cy="369332"/>
          </a:xfrm>
          <a:prstGeom prst="rect">
            <a:avLst/>
          </a:prstGeom>
          <a:noFill/>
        </p:spPr>
        <p:txBody>
          <a:bodyPr wrap="none" rtlCol="0">
            <a:spAutoFit/>
          </a:bodyPr>
          <a:lstStyle/>
          <a:p>
            <a:r>
              <a:rPr lang="en-US" noProof="0" dirty="0"/>
              <a:t>GET</a:t>
            </a:r>
          </a:p>
        </p:txBody>
      </p:sp>
      <p:graphicFrame>
        <p:nvGraphicFramePr>
          <p:cNvPr id="8" name="Table 7">
            <a:extLst>
              <a:ext uri="{FF2B5EF4-FFF2-40B4-BE49-F238E27FC236}">
                <a16:creationId xmlns:a16="http://schemas.microsoft.com/office/drawing/2014/main" id="{56BFE92C-ACB2-CD01-B426-1660F75BB251}"/>
              </a:ext>
            </a:extLst>
          </p:cNvPr>
          <p:cNvGraphicFramePr>
            <a:graphicFrameLocks noGrp="1"/>
          </p:cNvGraphicFramePr>
          <p:nvPr>
            <p:extLst>
              <p:ext uri="{D42A27DB-BD31-4B8C-83A1-F6EECF244321}">
                <p14:modId xmlns:p14="http://schemas.microsoft.com/office/powerpoint/2010/main" val="647076257"/>
              </p:ext>
            </p:extLst>
          </p:nvPr>
        </p:nvGraphicFramePr>
        <p:xfrm>
          <a:off x="8190747" y="1611594"/>
          <a:ext cx="3104593" cy="920851"/>
        </p:xfrm>
        <a:graphic>
          <a:graphicData uri="http://schemas.openxmlformats.org/drawingml/2006/table">
            <a:tbl>
              <a:tblPr firstCol="1">
                <a:tableStyleId>{5C22544A-7EE6-4342-B048-85BDC9FD1C3A}</a:tableStyleId>
              </a:tblPr>
              <a:tblGrid>
                <a:gridCol w="927853">
                  <a:extLst>
                    <a:ext uri="{9D8B030D-6E8A-4147-A177-3AD203B41FA5}">
                      <a16:colId xmlns:a16="http://schemas.microsoft.com/office/drawing/2014/main" val="3850188270"/>
                    </a:ext>
                  </a:extLst>
                </a:gridCol>
                <a:gridCol w="2176740">
                  <a:extLst>
                    <a:ext uri="{9D8B030D-6E8A-4147-A177-3AD203B41FA5}">
                      <a16:colId xmlns:a16="http://schemas.microsoft.com/office/drawing/2014/main" val="4258072164"/>
                    </a:ext>
                  </a:extLst>
                </a:gridCol>
              </a:tblGrid>
              <a:tr h="375689">
                <a:tc>
                  <a:txBody>
                    <a:bodyPr/>
                    <a:lstStyle/>
                    <a:p>
                      <a:pPr algn="ctr"/>
                      <a:r>
                        <a:rPr lang="en-US" sz="1400" noProof="0" dirty="0"/>
                        <a:t>Endpoint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0" kern="1200" noProof="0" dirty="0">
                          <a:solidFill>
                            <a:schemeClr val="dk1"/>
                          </a:solidFill>
                          <a:effectLst/>
                          <a:latin typeface="+mn-lt"/>
                          <a:ea typeface="+mn-ea"/>
                          <a:cs typeface="+mn-cs"/>
                          <a:hlinkClick r:id="rId4"/>
                        </a:rPr>
                        <a:t>https://en.wikipedia.org/wiki/List_of_Falcon_9_and_Falcon_Heavy_launches</a:t>
                      </a:r>
                      <a:endParaRPr lang="en-US" sz="1100" b="0" kern="1200" noProof="0" dirty="0">
                        <a:solidFill>
                          <a:schemeClr val="dk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1342861"/>
                  </a:ext>
                </a:extLst>
              </a:tr>
              <a:tr h="326491">
                <a:tc>
                  <a:txBody>
                    <a:bodyPr/>
                    <a:lstStyle/>
                    <a:p>
                      <a:pPr algn="ctr"/>
                      <a:r>
                        <a:rPr lang="en-US" sz="1400" noProof="0" dirty="0"/>
                        <a:t>Response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r>
                        <a:rPr lang="en-US" sz="1400" b="0" noProof="0" dirty="0"/>
                        <a:t>HTTP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1178077"/>
                  </a:ext>
                </a:extLst>
              </a:tr>
            </a:tbl>
          </a:graphicData>
        </a:graphic>
      </p:graphicFrame>
      <p:cxnSp>
        <p:nvCxnSpPr>
          <p:cNvPr id="9" name="Straight Arrow Connector 8">
            <a:extLst>
              <a:ext uri="{FF2B5EF4-FFF2-40B4-BE49-F238E27FC236}">
                <a16:creationId xmlns:a16="http://schemas.microsoft.com/office/drawing/2014/main" id="{D6AF38F6-076C-E2E0-9351-9FA736A2675A}"/>
              </a:ext>
            </a:extLst>
          </p:cNvPr>
          <p:cNvCxnSpPr>
            <a:cxnSpLocks/>
            <a:stCxn id="2" idx="3"/>
            <a:endCxn id="8" idx="1"/>
          </p:cNvCxnSpPr>
          <p:nvPr/>
        </p:nvCxnSpPr>
        <p:spPr>
          <a:xfrm flipV="1">
            <a:off x="7512747" y="2072019"/>
            <a:ext cx="678000" cy="3911"/>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0" name="Flowchart: Data 9">
            <a:extLst>
              <a:ext uri="{FF2B5EF4-FFF2-40B4-BE49-F238E27FC236}">
                <a16:creationId xmlns:a16="http://schemas.microsoft.com/office/drawing/2014/main" id="{92DAD3FC-4D27-DE7F-4A88-2FE73FA6C1BB}"/>
              </a:ext>
            </a:extLst>
          </p:cNvPr>
          <p:cNvSpPr/>
          <p:nvPr/>
        </p:nvSpPr>
        <p:spPr>
          <a:xfrm>
            <a:off x="9770652" y="2853476"/>
            <a:ext cx="1483291" cy="494442"/>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response</a:t>
            </a:r>
          </a:p>
        </p:txBody>
      </p:sp>
      <p:sp>
        <p:nvSpPr>
          <p:cNvPr id="12" name="Flowchart: Process 11">
            <a:extLst>
              <a:ext uri="{FF2B5EF4-FFF2-40B4-BE49-F238E27FC236}">
                <a16:creationId xmlns:a16="http://schemas.microsoft.com/office/drawing/2014/main" id="{5AC60EA7-FBA0-5140-CB40-F345C85DA89D}"/>
              </a:ext>
            </a:extLst>
          </p:cNvPr>
          <p:cNvSpPr/>
          <p:nvPr/>
        </p:nvSpPr>
        <p:spPr>
          <a:xfrm>
            <a:off x="8045606" y="2810879"/>
            <a:ext cx="1238766" cy="575044"/>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err="1">
                <a:solidFill>
                  <a:schemeClr val="tx1"/>
                </a:solidFill>
              </a:rPr>
              <a:t>BeautifulSoup</a:t>
            </a:r>
            <a:r>
              <a:rPr lang="en-US" sz="1400" noProof="0" dirty="0">
                <a:solidFill>
                  <a:schemeClr val="tx1"/>
                </a:solidFill>
              </a:rPr>
              <a:t>()</a:t>
            </a:r>
          </a:p>
        </p:txBody>
      </p:sp>
      <p:sp>
        <p:nvSpPr>
          <p:cNvPr id="13" name="Flowchart: Data 12">
            <a:extLst>
              <a:ext uri="{FF2B5EF4-FFF2-40B4-BE49-F238E27FC236}">
                <a16:creationId xmlns:a16="http://schemas.microsoft.com/office/drawing/2014/main" id="{9DAB3669-E0B6-7D0B-A338-E3C3F1060DEF}"/>
              </a:ext>
            </a:extLst>
          </p:cNvPr>
          <p:cNvSpPr/>
          <p:nvPr/>
        </p:nvSpPr>
        <p:spPr>
          <a:xfrm>
            <a:off x="6192902" y="2853476"/>
            <a:ext cx="1483291" cy="494442"/>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soup obj</a:t>
            </a:r>
          </a:p>
        </p:txBody>
      </p:sp>
      <p:sp>
        <p:nvSpPr>
          <p:cNvPr id="14" name="Flowchart: Process 13">
            <a:extLst>
              <a:ext uri="{FF2B5EF4-FFF2-40B4-BE49-F238E27FC236}">
                <a16:creationId xmlns:a16="http://schemas.microsoft.com/office/drawing/2014/main" id="{8E4ED477-CA3D-9B73-8ABD-183C4D606992}"/>
              </a:ext>
            </a:extLst>
          </p:cNvPr>
          <p:cNvSpPr/>
          <p:nvPr/>
        </p:nvSpPr>
        <p:spPr>
          <a:xfrm>
            <a:off x="6311942" y="3661227"/>
            <a:ext cx="1238766" cy="575044"/>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err="1">
                <a:solidFill>
                  <a:schemeClr val="tx1"/>
                </a:solidFill>
              </a:rPr>
              <a:t>soup.find_all</a:t>
            </a:r>
            <a:r>
              <a:rPr lang="en-US" sz="1400" noProof="0" dirty="0">
                <a:solidFill>
                  <a:schemeClr val="tx1"/>
                </a:solidFill>
              </a:rPr>
              <a:t>(‘table’)[2]</a:t>
            </a:r>
          </a:p>
        </p:txBody>
      </p:sp>
      <p:sp>
        <p:nvSpPr>
          <p:cNvPr id="15" name="Flowchart: Data 14">
            <a:extLst>
              <a:ext uri="{FF2B5EF4-FFF2-40B4-BE49-F238E27FC236}">
                <a16:creationId xmlns:a16="http://schemas.microsoft.com/office/drawing/2014/main" id="{3787225B-221E-C2B7-8309-66CA0BD9663D}"/>
              </a:ext>
            </a:extLst>
          </p:cNvPr>
          <p:cNvSpPr/>
          <p:nvPr/>
        </p:nvSpPr>
        <p:spPr>
          <a:xfrm>
            <a:off x="7923343" y="3701528"/>
            <a:ext cx="1483291" cy="494442"/>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err="1">
                <a:solidFill>
                  <a:schemeClr val="tx1"/>
                </a:solidFill>
              </a:rPr>
              <a:t>first_launch_table</a:t>
            </a:r>
            <a:endParaRPr lang="en-US" sz="1400" noProof="0" dirty="0">
              <a:solidFill>
                <a:schemeClr val="tx1"/>
              </a:solidFill>
            </a:endParaRPr>
          </a:p>
        </p:txBody>
      </p:sp>
      <p:sp>
        <p:nvSpPr>
          <p:cNvPr id="16" name="Flowchart: Data 15">
            <a:extLst>
              <a:ext uri="{FF2B5EF4-FFF2-40B4-BE49-F238E27FC236}">
                <a16:creationId xmlns:a16="http://schemas.microsoft.com/office/drawing/2014/main" id="{76801726-FB0B-7DE6-5B99-7391DEA84B0C}"/>
              </a:ext>
            </a:extLst>
          </p:cNvPr>
          <p:cNvSpPr/>
          <p:nvPr/>
        </p:nvSpPr>
        <p:spPr>
          <a:xfrm>
            <a:off x="9580507" y="3701528"/>
            <a:ext cx="1483291" cy="494442"/>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err="1">
                <a:solidFill>
                  <a:schemeClr val="tx1"/>
                </a:solidFill>
              </a:rPr>
              <a:t>column_names</a:t>
            </a:r>
            <a:endParaRPr lang="en-US" sz="1400" noProof="0" dirty="0">
              <a:solidFill>
                <a:schemeClr val="tx1"/>
              </a:solidFill>
            </a:endParaRPr>
          </a:p>
        </p:txBody>
      </p:sp>
      <p:sp>
        <p:nvSpPr>
          <p:cNvPr id="17" name="Flowchart: Data 16">
            <a:extLst>
              <a:ext uri="{FF2B5EF4-FFF2-40B4-BE49-F238E27FC236}">
                <a16:creationId xmlns:a16="http://schemas.microsoft.com/office/drawing/2014/main" id="{3CE2606C-9B82-1241-1213-3C953664B7B9}"/>
              </a:ext>
            </a:extLst>
          </p:cNvPr>
          <p:cNvSpPr/>
          <p:nvPr/>
        </p:nvSpPr>
        <p:spPr>
          <a:xfrm>
            <a:off x="9596115" y="5466088"/>
            <a:ext cx="1483291" cy="494442"/>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err="1">
                <a:solidFill>
                  <a:schemeClr val="tx1"/>
                </a:solidFill>
              </a:rPr>
              <a:t>launch_dict</a:t>
            </a:r>
            <a:endParaRPr lang="en-US" sz="1400" noProof="0" dirty="0">
              <a:solidFill>
                <a:schemeClr val="tx1"/>
              </a:solidFill>
            </a:endParaRPr>
          </a:p>
        </p:txBody>
      </p:sp>
      <p:sp>
        <p:nvSpPr>
          <p:cNvPr id="18" name="Flowchart: Process 17">
            <a:extLst>
              <a:ext uri="{FF2B5EF4-FFF2-40B4-BE49-F238E27FC236}">
                <a16:creationId xmlns:a16="http://schemas.microsoft.com/office/drawing/2014/main" id="{FBEF3E7D-4F84-1304-ECFE-962F659FFE9B}"/>
              </a:ext>
            </a:extLst>
          </p:cNvPr>
          <p:cNvSpPr/>
          <p:nvPr/>
        </p:nvSpPr>
        <p:spPr>
          <a:xfrm>
            <a:off x="9855154" y="4584108"/>
            <a:ext cx="1238766" cy="575044"/>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Extraction functions</a:t>
            </a:r>
          </a:p>
        </p:txBody>
      </p:sp>
      <p:cxnSp>
        <p:nvCxnSpPr>
          <p:cNvPr id="19" name="Straight Arrow Connector 18">
            <a:extLst>
              <a:ext uri="{FF2B5EF4-FFF2-40B4-BE49-F238E27FC236}">
                <a16:creationId xmlns:a16="http://schemas.microsoft.com/office/drawing/2014/main" id="{7819CB61-7CFA-B10F-1534-399FCF873098}"/>
              </a:ext>
            </a:extLst>
          </p:cNvPr>
          <p:cNvCxnSpPr>
            <a:cxnSpLocks/>
          </p:cNvCxnSpPr>
          <p:nvPr/>
        </p:nvCxnSpPr>
        <p:spPr>
          <a:xfrm>
            <a:off x="10675141" y="2529088"/>
            <a:ext cx="0" cy="3098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4ED1CB57-6D75-B42A-032E-B747EF2777B5}"/>
              </a:ext>
            </a:extLst>
          </p:cNvPr>
          <p:cNvCxnSpPr>
            <a:cxnSpLocks/>
            <a:stCxn id="10" idx="2"/>
            <a:endCxn id="12" idx="3"/>
          </p:cNvCxnSpPr>
          <p:nvPr/>
        </p:nvCxnSpPr>
        <p:spPr>
          <a:xfrm flipH="1" flipV="1">
            <a:off x="9284372" y="3098401"/>
            <a:ext cx="634609" cy="2296"/>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2C5BC1FD-4C65-5DCE-26CC-483DE53FA3A8}"/>
              </a:ext>
            </a:extLst>
          </p:cNvPr>
          <p:cNvCxnSpPr>
            <a:cxnSpLocks/>
            <a:stCxn id="12" idx="1"/>
            <a:endCxn id="13" idx="5"/>
          </p:cNvCxnSpPr>
          <p:nvPr/>
        </p:nvCxnSpPr>
        <p:spPr>
          <a:xfrm flipH="1">
            <a:off x="7527864" y="3098401"/>
            <a:ext cx="517742" cy="2296"/>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40E3DC7B-3027-6FDD-A690-415247B4D5BC}"/>
              </a:ext>
            </a:extLst>
          </p:cNvPr>
          <p:cNvCxnSpPr>
            <a:cxnSpLocks/>
            <a:stCxn id="13" idx="4"/>
            <a:endCxn id="14" idx="0"/>
          </p:cNvCxnSpPr>
          <p:nvPr/>
        </p:nvCxnSpPr>
        <p:spPr>
          <a:xfrm flipH="1">
            <a:off x="6931325" y="3347918"/>
            <a:ext cx="3223" cy="313309"/>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A5849E97-220F-149F-F5E6-37BC275B44C7}"/>
              </a:ext>
            </a:extLst>
          </p:cNvPr>
          <p:cNvCxnSpPr>
            <a:cxnSpLocks/>
            <a:stCxn id="14" idx="3"/>
            <a:endCxn id="15" idx="2"/>
          </p:cNvCxnSpPr>
          <p:nvPr/>
        </p:nvCxnSpPr>
        <p:spPr>
          <a:xfrm>
            <a:off x="7550708" y="3948749"/>
            <a:ext cx="520964"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659147DF-F358-609B-B410-2E02E338035E}"/>
              </a:ext>
            </a:extLst>
          </p:cNvPr>
          <p:cNvCxnSpPr>
            <a:cxnSpLocks/>
            <a:stCxn id="15" idx="5"/>
            <a:endCxn id="16" idx="2"/>
          </p:cNvCxnSpPr>
          <p:nvPr/>
        </p:nvCxnSpPr>
        <p:spPr>
          <a:xfrm>
            <a:off x="9258305" y="3948749"/>
            <a:ext cx="470531"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5" name="Connector: Elbow 24">
            <a:extLst>
              <a:ext uri="{FF2B5EF4-FFF2-40B4-BE49-F238E27FC236}">
                <a16:creationId xmlns:a16="http://schemas.microsoft.com/office/drawing/2014/main" id="{EA143971-9C86-0DB4-70FC-8BC51569C092}"/>
              </a:ext>
            </a:extLst>
          </p:cNvPr>
          <p:cNvCxnSpPr>
            <a:stCxn id="15" idx="3"/>
            <a:endCxn id="18" idx="1"/>
          </p:cNvCxnSpPr>
          <p:nvPr/>
        </p:nvCxnSpPr>
        <p:spPr>
          <a:xfrm rot="16200000" flipH="1">
            <a:off x="8848076" y="3864552"/>
            <a:ext cx="675660" cy="1338495"/>
          </a:xfrm>
          <a:prstGeom prst="bentConnector2">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69B6C6A7-746F-C0C2-CDD7-19FF000DBA6A}"/>
              </a:ext>
            </a:extLst>
          </p:cNvPr>
          <p:cNvCxnSpPr>
            <a:cxnSpLocks/>
            <a:stCxn id="18" idx="2"/>
            <a:endCxn id="17" idx="0"/>
          </p:cNvCxnSpPr>
          <p:nvPr/>
        </p:nvCxnSpPr>
        <p:spPr>
          <a:xfrm>
            <a:off x="10474537" y="5159152"/>
            <a:ext cx="11553" cy="306936"/>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8" name="Flowchart: Data 27">
            <a:extLst>
              <a:ext uri="{FF2B5EF4-FFF2-40B4-BE49-F238E27FC236}">
                <a16:creationId xmlns:a16="http://schemas.microsoft.com/office/drawing/2014/main" id="{66E32289-DE9D-A6F4-BE75-90A459FAB593}"/>
              </a:ext>
            </a:extLst>
          </p:cNvPr>
          <p:cNvSpPr/>
          <p:nvPr/>
        </p:nvSpPr>
        <p:spPr>
          <a:xfrm>
            <a:off x="6156747" y="5348767"/>
            <a:ext cx="1675687" cy="729085"/>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Spacex_web_scraped.csv</a:t>
            </a:r>
          </a:p>
        </p:txBody>
      </p:sp>
      <p:sp>
        <p:nvSpPr>
          <p:cNvPr id="29" name="Flowchart: Process 28">
            <a:extLst>
              <a:ext uri="{FF2B5EF4-FFF2-40B4-BE49-F238E27FC236}">
                <a16:creationId xmlns:a16="http://schemas.microsoft.com/office/drawing/2014/main" id="{EC50DA40-E3F6-42D9-D8BC-8066D2E7E53D}"/>
              </a:ext>
            </a:extLst>
          </p:cNvPr>
          <p:cNvSpPr/>
          <p:nvPr/>
        </p:nvSpPr>
        <p:spPr>
          <a:xfrm>
            <a:off x="8094892" y="5425787"/>
            <a:ext cx="1238766" cy="575044"/>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err="1">
                <a:solidFill>
                  <a:schemeClr val="tx1"/>
                </a:solidFill>
              </a:rPr>
              <a:t>Pd.DataFrame</a:t>
            </a:r>
            <a:r>
              <a:rPr lang="en-US" sz="1400" noProof="0" dirty="0">
                <a:solidFill>
                  <a:schemeClr val="tx1"/>
                </a:solidFill>
              </a:rPr>
              <a:t>()</a:t>
            </a:r>
          </a:p>
        </p:txBody>
      </p:sp>
      <p:cxnSp>
        <p:nvCxnSpPr>
          <p:cNvPr id="30" name="Straight Arrow Connector 29">
            <a:extLst>
              <a:ext uri="{FF2B5EF4-FFF2-40B4-BE49-F238E27FC236}">
                <a16:creationId xmlns:a16="http://schemas.microsoft.com/office/drawing/2014/main" id="{593AED16-3FEE-CFF7-21B4-D0DAE83C2C4A}"/>
              </a:ext>
            </a:extLst>
          </p:cNvPr>
          <p:cNvCxnSpPr>
            <a:cxnSpLocks/>
            <a:stCxn id="16" idx="4"/>
          </p:cNvCxnSpPr>
          <p:nvPr/>
        </p:nvCxnSpPr>
        <p:spPr>
          <a:xfrm flipH="1">
            <a:off x="10322152" y="4195970"/>
            <a:ext cx="1" cy="38813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396F0405-A0AC-906A-FA87-7F4DA94FC95A}"/>
              </a:ext>
            </a:extLst>
          </p:cNvPr>
          <p:cNvCxnSpPr>
            <a:cxnSpLocks/>
            <a:stCxn id="17" idx="2"/>
            <a:endCxn id="29" idx="3"/>
          </p:cNvCxnSpPr>
          <p:nvPr/>
        </p:nvCxnSpPr>
        <p:spPr>
          <a:xfrm flipH="1">
            <a:off x="9333658" y="5713309"/>
            <a:ext cx="410786"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30B59EB2-691F-8810-5001-3EDA727CEC2E}"/>
              </a:ext>
            </a:extLst>
          </p:cNvPr>
          <p:cNvCxnSpPr>
            <a:cxnSpLocks/>
            <a:stCxn id="29" idx="1"/>
            <a:endCxn id="28" idx="5"/>
          </p:cNvCxnSpPr>
          <p:nvPr/>
        </p:nvCxnSpPr>
        <p:spPr>
          <a:xfrm flipH="1">
            <a:off x="7664865" y="5713309"/>
            <a:ext cx="430027" cy="1"/>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40" name="TextBox 39">
            <a:extLst>
              <a:ext uri="{FF2B5EF4-FFF2-40B4-BE49-F238E27FC236}">
                <a16:creationId xmlns:a16="http://schemas.microsoft.com/office/drawing/2014/main" id="{C7339090-C156-05DE-F0C2-FC23CF36E450}"/>
              </a:ext>
            </a:extLst>
          </p:cNvPr>
          <p:cNvSpPr txBox="1"/>
          <p:nvPr/>
        </p:nvSpPr>
        <p:spPr>
          <a:xfrm>
            <a:off x="-7071" y="5926310"/>
            <a:ext cx="5901359" cy="600164"/>
          </a:xfrm>
          <a:prstGeom prst="rect">
            <a:avLst/>
          </a:prstGeom>
          <a:noFill/>
        </p:spPr>
        <p:txBody>
          <a:bodyPr wrap="square" rtlCol="0">
            <a:spAutoFit/>
          </a:bodyPr>
          <a:lstStyle/>
          <a:p>
            <a:r>
              <a:rPr lang="en-US" sz="1100" noProof="0" dirty="0"/>
              <a:t>Notebook link:</a:t>
            </a:r>
          </a:p>
          <a:p>
            <a:r>
              <a:rPr lang="en-US" sz="1100" noProof="0" dirty="0">
                <a:hlinkClick r:id="rId5"/>
              </a:rPr>
              <a:t>https://github.com/EdgarHTT/Applied_Data_Science_Capstone/blob/main/jupyter-labs-webscraping.ipynb</a:t>
            </a:r>
            <a:r>
              <a:rPr lang="en-US" sz="1100" noProof="0" dirty="0"/>
              <a:t> </a:t>
            </a:r>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noProof="0" smtClean="0"/>
              <a:t>11</a:t>
            </a:fld>
            <a:endParaRPr lang="en-US" noProof="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Data Wrangling</a:t>
            </a:r>
          </a:p>
        </p:txBody>
      </p:sp>
      <p:sp>
        <p:nvSpPr>
          <p:cNvPr id="2" name="Flowchart: Data 1">
            <a:extLst>
              <a:ext uri="{FF2B5EF4-FFF2-40B4-BE49-F238E27FC236}">
                <a16:creationId xmlns:a16="http://schemas.microsoft.com/office/drawing/2014/main" id="{721AE21A-94AD-5AEB-6EC6-CCC3DFD8A5F2}"/>
              </a:ext>
            </a:extLst>
          </p:cNvPr>
          <p:cNvSpPr/>
          <p:nvPr/>
        </p:nvSpPr>
        <p:spPr>
          <a:xfrm>
            <a:off x="8951501" y="1741950"/>
            <a:ext cx="1861200" cy="595041"/>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noProof="0" dirty="0">
                <a:solidFill>
                  <a:schemeClr val="tx1"/>
                </a:solidFill>
              </a:rPr>
              <a:t>Dataset_part_1.csv</a:t>
            </a:r>
          </a:p>
        </p:txBody>
      </p:sp>
      <p:sp>
        <p:nvSpPr>
          <p:cNvPr id="3" name="Flowchart: Process 2">
            <a:extLst>
              <a:ext uri="{FF2B5EF4-FFF2-40B4-BE49-F238E27FC236}">
                <a16:creationId xmlns:a16="http://schemas.microsoft.com/office/drawing/2014/main" id="{02CAEE2C-D0BE-8AA7-1D06-255E37887AA2}"/>
              </a:ext>
            </a:extLst>
          </p:cNvPr>
          <p:cNvSpPr/>
          <p:nvPr/>
        </p:nvSpPr>
        <p:spPr>
          <a:xfrm>
            <a:off x="7421535" y="1751949"/>
            <a:ext cx="1238766" cy="575044"/>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err="1">
                <a:solidFill>
                  <a:schemeClr val="tx1"/>
                </a:solidFill>
              </a:rPr>
              <a:t>pd.read_csv</a:t>
            </a:r>
            <a:endParaRPr lang="en-US" sz="1400" noProof="0" dirty="0">
              <a:solidFill>
                <a:schemeClr val="tx1"/>
              </a:solidFill>
            </a:endParaRPr>
          </a:p>
        </p:txBody>
      </p:sp>
      <p:sp>
        <p:nvSpPr>
          <p:cNvPr id="6" name="Flowchart: Data 5">
            <a:extLst>
              <a:ext uri="{FF2B5EF4-FFF2-40B4-BE49-F238E27FC236}">
                <a16:creationId xmlns:a16="http://schemas.microsoft.com/office/drawing/2014/main" id="{AFF9F805-587F-B3A8-026E-5045DF19AA53}"/>
              </a:ext>
            </a:extLst>
          </p:cNvPr>
          <p:cNvSpPr/>
          <p:nvPr/>
        </p:nvSpPr>
        <p:spPr>
          <a:xfrm>
            <a:off x="7175116" y="2541715"/>
            <a:ext cx="1452205" cy="549049"/>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noProof="0" dirty="0" err="1">
                <a:solidFill>
                  <a:schemeClr val="tx1"/>
                </a:solidFill>
              </a:rPr>
              <a:t>dataFrame</a:t>
            </a:r>
            <a:endParaRPr lang="en-US" sz="1200" noProof="0" dirty="0">
              <a:solidFill>
                <a:schemeClr val="tx1"/>
              </a:solidFill>
            </a:endParaRPr>
          </a:p>
        </p:txBody>
      </p:sp>
      <p:sp>
        <p:nvSpPr>
          <p:cNvPr id="15" name="Flowchart: Decision 14">
            <a:extLst>
              <a:ext uri="{FF2B5EF4-FFF2-40B4-BE49-F238E27FC236}">
                <a16:creationId xmlns:a16="http://schemas.microsoft.com/office/drawing/2014/main" id="{7E9D9395-C7D3-C45B-A64C-29591E2F5CF6}"/>
              </a:ext>
            </a:extLst>
          </p:cNvPr>
          <p:cNvSpPr/>
          <p:nvPr/>
        </p:nvSpPr>
        <p:spPr>
          <a:xfrm>
            <a:off x="7132516" y="3800224"/>
            <a:ext cx="1661930" cy="737444"/>
          </a:xfrm>
          <a:prstGeom prst="flowChartDecision">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outcome</a:t>
            </a:r>
          </a:p>
        </p:txBody>
      </p:sp>
      <p:sp>
        <p:nvSpPr>
          <p:cNvPr id="16" name="Flowchart: Data 15">
            <a:extLst>
              <a:ext uri="{FF2B5EF4-FFF2-40B4-BE49-F238E27FC236}">
                <a16:creationId xmlns:a16="http://schemas.microsoft.com/office/drawing/2014/main" id="{70B98021-235D-B81A-5538-4762CF21D011}"/>
              </a:ext>
            </a:extLst>
          </p:cNvPr>
          <p:cNvSpPr/>
          <p:nvPr/>
        </p:nvSpPr>
        <p:spPr>
          <a:xfrm>
            <a:off x="9071314" y="3894421"/>
            <a:ext cx="1452205" cy="549049"/>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noProof="0" dirty="0">
                <a:solidFill>
                  <a:schemeClr val="tx1"/>
                </a:solidFill>
              </a:rPr>
              <a:t>Landing class</a:t>
            </a:r>
          </a:p>
        </p:txBody>
      </p:sp>
      <p:cxnSp>
        <p:nvCxnSpPr>
          <p:cNvPr id="18" name="Connector: Elbow 17">
            <a:extLst>
              <a:ext uri="{FF2B5EF4-FFF2-40B4-BE49-F238E27FC236}">
                <a16:creationId xmlns:a16="http://schemas.microsoft.com/office/drawing/2014/main" id="{9F3AB39F-B39D-A53E-8822-5627BDAB4D16}"/>
              </a:ext>
            </a:extLst>
          </p:cNvPr>
          <p:cNvCxnSpPr>
            <a:cxnSpLocks/>
            <a:stCxn id="15" idx="2"/>
            <a:endCxn id="22" idx="1"/>
          </p:cNvCxnSpPr>
          <p:nvPr/>
        </p:nvCxnSpPr>
        <p:spPr>
          <a:xfrm rot="16200000" flipH="1">
            <a:off x="8052882" y="4448267"/>
            <a:ext cx="309034" cy="487836"/>
          </a:xfrm>
          <a:prstGeom prst="bentConnector2">
            <a:avLst/>
          </a:prstGeom>
          <a:ln w="285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2A4738A3-189D-06AA-64B5-4586E7420DEA}"/>
              </a:ext>
            </a:extLst>
          </p:cNvPr>
          <p:cNvCxnSpPr>
            <a:cxnSpLocks/>
            <a:stCxn id="15" idx="0"/>
            <a:endCxn id="23" idx="1"/>
          </p:cNvCxnSpPr>
          <p:nvPr/>
        </p:nvCxnSpPr>
        <p:spPr>
          <a:xfrm rot="5400000" flipH="1" flipV="1">
            <a:off x="8033005" y="3443402"/>
            <a:ext cx="287299" cy="426347"/>
          </a:xfrm>
          <a:prstGeom prst="bentConnector2">
            <a:avLst/>
          </a:prstGeom>
          <a:ln w="285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A306F8F9-7B4E-36D2-AB22-E76D27AEFFD0}"/>
              </a:ext>
            </a:extLst>
          </p:cNvPr>
          <p:cNvSpPr txBox="1"/>
          <p:nvPr/>
        </p:nvSpPr>
        <p:spPr>
          <a:xfrm>
            <a:off x="8451317" y="4523536"/>
            <a:ext cx="877548" cy="646331"/>
          </a:xfrm>
          <a:prstGeom prst="rect">
            <a:avLst/>
          </a:prstGeom>
          <a:noFill/>
        </p:spPr>
        <p:txBody>
          <a:bodyPr wrap="none" rtlCol="0">
            <a:spAutoFit/>
          </a:bodyPr>
          <a:lstStyle/>
          <a:p>
            <a:pPr algn="ctr"/>
            <a:r>
              <a:rPr lang="en-US" noProof="0" dirty="0"/>
              <a:t>Failure:</a:t>
            </a:r>
          </a:p>
          <a:p>
            <a:pPr algn="ctr"/>
            <a:r>
              <a:rPr lang="en-US" noProof="0" dirty="0"/>
              <a:t>0</a:t>
            </a:r>
          </a:p>
        </p:txBody>
      </p:sp>
      <p:sp>
        <p:nvSpPr>
          <p:cNvPr id="23" name="TextBox 22">
            <a:extLst>
              <a:ext uri="{FF2B5EF4-FFF2-40B4-BE49-F238E27FC236}">
                <a16:creationId xmlns:a16="http://schemas.microsoft.com/office/drawing/2014/main" id="{385EBF4B-0BF7-8BE1-11CB-3698D19B9A15}"/>
              </a:ext>
            </a:extLst>
          </p:cNvPr>
          <p:cNvSpPr txBox="1"/>
          <p:nvPr/>
        </p:nvSpPr>
        <p:spPr>
          <a:xfrm>
            <a:off x="8389828" y="3189759"/>
            <a:ext cx="1005137" cy="646331"/>
          </a:xfrm>
          <a:prstGeom prst="rect">
            <a:avLst/>
          </a:prstGeom>
          <a:noFill/>
        </p:spPr>
        <p:txBody>
          <a:bodyPr wrap="square" rtlCol="0">
            <a:spAutoFit/>
          </a:bodyPr>
          <a:lstStyle/>
          <a:p>
            <a:pPr algn="ctr"/>
            <a:r>
              <a:rPr lang="en-US" noProof="0" dirty="0"/>
              <a:t>Success:</a:t>
            </a:r>
          </a:p>
          <a:p>
            <a:pPr algn="ctr"/>
            <a:r>
              <a:rPr lang="en-US" noProof="0" dirty="0"/>
              <a:t>1</a:t>
            </a:r>
          </a:p>
        </p:txBody>
      </p:sp>
      <p:cxnSp>
        <p:nvCxnSpPr>
          <p:cNvPr id="52" name="Connector: Elbow 51">
            <a:extLst>
              <a:ext uri="{FF2B5EF4-FFF2-40B4-BE49-F238E27FC236}">
                <a16:creationId xmlns:a16="http://schemas.microsoft.com/office/drawing/2014/main" id="{E439BC27-8632-A3CD-EC62-107FFE8D6FD0}"/>
              </a:ext>
            </a:extLst>
          </p:cNvPr>
          <p:cNvCxnSpPr>
            <a:cxnSpLocks/>
            <a:stCxn id="22" idx="3"/>
            <a:endCxn id="16" idx="4"/>
          </p:cNvCxnSpPr>
          <p:nvPr/>
        </p:nvCxnSpPr>
        <p:spPr>
          <a:xfrm flipV="1">
            <a:off x="9328865" y="4443470"/>
            <a:ext cx="468552" cy="403232"/>
          </a:xfrm>
          <a:prstGeom prst="bentConnector2">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5" name="Connector: Elbow 54">
            <a:extLst>
              <a:ext uri="{FF2B5EF4-FFF2-40B4-BE49-F238E27FC236}">
                <a16:creationId xmlns:a16="http://schemas.microsoft.com/office/drawing/2014/main" id="{C6C5A6AB-66BF-0E39-B4E8-74ACE6A6638F}"/>
              </a:ext>
            </a:extLst>
          </p:cNvPr>
          <p:cNvCxnSpPr>
            <a:cxnSpLocks/>
            <a:stCxn id="23" idx="3"/>
            <a:endCxn id="16" idx="1"/>
          </p:cNvCxnSpPr>
          <p:nvPr/>
        </p:nvCxnSpPr>
        <p:spPr>
          <a:xfrm>
            <a:off x="9394965" y="3512925"/>
            <a:ext cx="402452" cy="381496"/>
          </a:xfrm>
          <a:prstGeom prst="bentConnector2">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67" name="Group 66">
            <a:extLst>
              <a:ext uri="{FF2B5EF4-FFF2-40B4-BE49-F238E27FC236}">
                <a16:creationId xmlns:a16="http://schemas.microsoft.com/office/drawing/2014/main" id="{16EEBF29-2179-7479-3FFC-92E6C8CB5840}"/>
              </a:ext>
            </a:extLst>
          </p:cNvPr>
          <p:cNvGrpSpPr/>
          <p:nvPr/>
        </p:nvGrpSpPr>
        <p:grpSpPr>
          <a:xfrm>
            <a:off x="5217309" y="1512655"/>
            <a:ext cx="1664608" cy="3765240"/>
            <a:chOff x="3020330" y="2084017"/>
            <a:chExt cx="1664608" cy="3765240"/>
          </a:xfrm>
        </p:grpSpPr>
        <p:sp>
          <p:nvSpPr>
            <p:cNvPr id="9" name="Flowchart: Process 8">
              <a:extLst>
                <a:ext uri="{FF2B5EF4-FFF2-40B4-BE49-F238E27FC236}">
                  <a16:creationId xmlns:a16="http://schemas.microsoft.com/office/drawing/2014/main" id="{456A5C69-B0CF-3754-AF67-4FF8DF5CDD52}"/>
                </a:ext>
              </a:extLst>
            </p:cNvPr>
            <p:cNvSpPr/>
            <p:nvPr/>
          </p:nvSpPr>
          <p:spPr>
            <a:xfrm>
              <a:off x="3079113" y="2502232"/>
              <a:ext cx="1548770" cy="388828"/>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 missing values</a:t>
              </a:r>
            </a:p>
          </p:txBody>
        </p:sp>
        <p:sp>
          <p:nvSpPr>
            <p:cNvPr id="10" name="Flowchart: Process 9">
              <a:extLst>
                <a:ext uri="{FF2B5EF4-FFF2-40B4-BE49-F238E27FC236}">
                  <a16:creationId xmlns:a16="http://schemas.microsoft.com/office/drawing/2014/main" id="{168CBDEB-5183-9933-6F78-A36729ACE979}"/>
                </a:ext>
              </a:extLst>
            </p:cNvPr>
            <p:cNvSpPr/>
            <p:nvPr/>
          </p:nvSpPr>
          <p:spPr>
            <a:xfrm>
              <a:off x="3079113" y="3001240"/>
              <a:ext cx="1548770" cy="388828"/>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Data types</a:t>
              </a:r>
            </a:p>
          </p:txBody>
        </p:sp>
        <p:sp>
          <p:nvSpPr>
            <p:cNvPr id="11" name="Flowchart: Process 10">
              <a:extLst>
                <a:ext uri="{FF2B5EF4-FFF2-40B4-BE49-F238E27FC236}">
                  <a16:creationId xmlns:a16="http://schemas.microsoft.com/office/drawing/2014/main" id="{A63E51F4-5FE7-1BBF-3874-EC53D32C904E}"/>
                </a:ext>
              </a:extLst>
            </p:cNvPr>
            <p:cNvSpPr/>
            <p:nvPr/>
          </p:nvSpPr>
          <p:spPr>
            <a:xfrm>
              <a:off x="3079113" y="3475467"/>
              <a:ext cx="1548770" cy="535585"/>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 of launches on each launch site</a:t>
              </a:r>
            </a:p>
          </p:txBody>
        </p:sp>
        <p:sp>
          <p:nvSpPr>
            <p:cNvPr id="12" name="Flowchart: Process 11">
              <a:extLst>
                <a:ext uri="{FF2B5EF4-FFF2-40B4-BE49-F238E27FC236}">
                  <a16:creationId xmlns:a16="http://schemas.microsoft.com/office/drawing/2014/main" id="{F9C184D1-DA16-1A59-DB5F-FB78413B6637}"/>
                </a:ext>
              </a:extLst>
            </p:cNvPr>
            <p:cNvSpPr/>
            <p:nvPr/>
          </p:nvSpPr>
          <p:spPr>
            <a:xfrm>
              <a:off x="3079112" y="4133423"/>
              <a:ext cx="1548770" cy="265554"/>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 of each orbit</a:t>
              </a:r>
            </a:p>
          </p:txBody>
        </p:sp>
        <p:sp>
          <p:nvSpPr>
            <p:cNvPr id="13" name="Flowchart: Process 12">
              <a:extLst>
                <a:ext uri="{FF2B5EF4-FFF2-40B4-BE49-F238E27FC236}">
                  <a16:creationId xmlns:a16="http://schemas.microsoft.com/office/drawing/2014/main" id="{FB07E5CC-C04C-9A01-F73C-DEA0FA48EB80}"/>
                </a:ext>
              </a:extLst>
            </p:cNvPr>
            <p:cNvSpPr/>
            <p:nvPr/>
          </p:nvSpPr>
          <p:spPr>
            <a:xfrm>
              <a:off x="3079113" y="4471431"/>
              <a:ext cx="1548770" cy="535585"/>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 of each landing outcome</a:t>
              </a:r>
            </a:p>
          </p:txBody>
        </p:sp>
        <p:sp>
          <p:nvSpPr>
            <p:cNvPr id="59" name="Flowchart: Process 58">
              <a:extLst>
                <a:ext uri="{FF2B5EF4-FFF2-40B4-BE49-F238E27FC236}">
                  <a16:creationId xmlns:a16="http://schemas.microsoft.com/office/drawing/2014/main" id="{7FB0DED0-4573-2750-255A-F2C8646CCC1D}"/>
                </a:ext>
              </a:extLst>
            </p:cNvPr>
            <p:cNvSpPr/>
            <p:nvPr/>
          </p:nvSpPr>
          <p:spPr>
            <a:xfrm>
              <a:off x="3079111" y="5154129"/>
              <a:ext cx="1548770" cy="535585"/>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Landing success rate</a:t>
              </a:r>
            </a:p>
          </p:txBody>
        </p:sp>
        <p:sp>
          <p:nvSpPr>
            <p:cNvPr id="62" name="Flowchart: Process 61">
              <a:extLst>
                <a:ext uri="{FF2B5EF4-FFF2-40B4-BE49-F238E27FC236}">
                  <a16:creationId xmlns:a16="http://schemas.microsoft.com/office/drawing/2014/main" id="{78B7BE90-C3CA-47BB-6047-3D46A3407CB1}"/>
                </a:ext>
              </a:extLst>
            </p:cNvPr>
            <p:cNvSpPr/>
            <p:nvPr/>
          </p:nvSpPr>
          <p:spPr>
            <a:xfrm>
              <a:off x="3020330" y="2084017"/>
              <a:ext cx="1664608" cy="3765240"/>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noProof="0" dirty="0">
                <a:solidFill>
                  <a:schemeClr val="tx1"/>
                </a:solidFill>
              </a:endParaRPr>
            </a:p>
          </p:txBody>
        </p:sp>
        <p:sp>
          <p:nvSpPr>
            <p:cNvPr id="64" name="TextBox 63">
              <a:extLst>
                <a:ext uri="{FF2B5EF4-FFF2-40B4-BE49-F238E27FC236}">
                  <a16:creationId xmlns:a16="http://schemas.microsoft.com/office/drawing/2014/main" id="{F95C12CF-5FC3-4CCF-7B3C-452FD754D495}"/>
                </a:ext>
              </a:extLst>
            </p:cNvPr>
            <p:cNvSpPr txBox="1"/>
            <p:nvPr/>
          </p:nvSpPr>
          <p:spPr>
            <a:xfrm>
              <a:off x="3020330" y="2084017"/>
              <a:ext cx="1466042" cy="369332"/>
            </a:xfrm>
            <a:prstGeom prst="rect">
              <a:avLst/>
            </a:prstGeom>
            <a:noFill/>
          </p:spPr>
          <p:txBody>
            <a:bodyPr wrap="none" rtlCol="0">
              <a:spAutoFit/>
            </a:bodyPr>
            <a:lstStyle/>
            <a:p>
              <a:r>
                <a:rPr lang="en-US" b="1" noProof="0" dirty="0"/>
                <a:t>Data Analysis</a:t>
              </a:r>
            </a:p>
          </p:txBody>
        </p:sp>
      </p:grpSp>
      <p:cxnSp>
        <p:nvCxnSpPr>
          <p:cNvPr id="70" name="Straight Arrow Connector 69">
            <a:extLst>
              <a:ext uri="{FF2B5EF4-FFF2-40B4-BE49-F238E27FC236}">
                <a16:creationId xmlns:a16="http://schemas.microsoft.com/office/drawing/2014/main" id="{C49E1C26-284A-138F-02AD-A6590C52E70A}"/>
              </a:ext>
            </a:extLst>
          </p:cNvPr>
          <p:cNvCxnSpPr>
            <a:cxnSpLocks/>
            <a:stCxn id="13" idx="3"/>
            <a:endCxn id="15" idx="1"/>
          </p:cNvCxnSpPr>
          <p:nvPr/>
        </p:nvCxnSpPr>
        <p:spPr>
          <a:xfrm>
            <a:off x="6824862" y="4167862"/>
            <a:ext cx="307654" cy="108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1" name="Flowchart: Process 90">
            <a:extLst>
              <a:ext uri="{FF2B5EF4-FFF2-40B4-BE49-F238E27FC236}">
                <a16:creationId xmlns:a16="http://schemas.microsoft.com/office/drawing/2014/main" id="{67763CC4-7622-82C0-5EC5-54073CE14384}"/>
              </a:ext>
            </a:extLst>
          </p:cNvPr>
          <p:cNvSpPr/>
          <p:nvPr/>
        </p:nvSpPr>
        <p:spPr>
          <a:xfrm>
            <a:off x="8307616" y="5440619"/>
            <a:ext cx="1084566" cy="403232"/>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class mean</a:t>
            </a:r>
          </a:p>
        </p:txBody>
      </p:sp>
      <p:cxnSp>
        <p:nvCxnSpPr>
          <p:cNvPr id="93" name="Connector: Elbow 92">
            <a:extLst>
              <a:ext uri="{FF2B5EF4-FFF2-40B4-BE49-F238E27FC236}">
                <a16:creationId xmlns:a16="http://schemas.microsoft.com/office/drawing/2014/main" id="{5F83E98C-DB07-08A9-C9F7-601C41A7C4C8}"/>
              </a:ext>
            </a:extLst>
          </p:cNvPr>
          <p:cNvCxnSpPr>
            <a:stCxn id="16" idx="5"/>
            <a:endCxn id="91" idx="3"/>
          </p:cNvCxnSpPr>
          <p:nvPr/>
        </p:nvCxnSpPr>
        <p:spPr>
          <a:xfrm flipH="1">
            <a:off x="9392182" y="4168946"/>
            <a:ext cx="986117" cy="1473289"/>
          </a:xfrm>
          <a:prstGeom prst="bentConnector3">
            <a:avLst>
              <a:gd name="adj1" fmla="val -37908"/>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Connector: Elbow 94">
            <a:extLst>
              <a:ext uri="{FF2B5EF4-FFF2-40B4-BE49-F238E27FC236}">
                <a16:creationId xmlns:a16="http://schemas.microsoft.com/office/drawing/2014/main" id="{6FD255CB-028C-7763-592F-0B38527B0587}"/>
              </a:ext>
            </a:extLst>
          </p:cNvPr>
          <p:cNvCxnSpPr>
            <a:stCxn id="91" idx="1"/>
            <a:endCxn id="59" idx="2"/>
          </p:cNvCxnSpPr>
          <p:nvPr/>
        </p:nvCxnSpPr>
        <p:spPr>
          <a:xfrm rot="10800000">
            <a:off x="6050476" y="5118353"/>
            <a:ext cx="2257141" cy="523883"/>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D3CEDEC1-9090-BFE5-1478-23F5B0FBACBD}"/>
              </a:ext>
            </a:extLst>
          </p:cNvPr>
          <p:cNvCxnSpPr>
            <a:stCxn id="2" idx="2"/>
            <a:endCxn id="3" idx="3"/>
          </p:cNvCxnSpPr>
          <p:nvPr/>
        </p:nvCxnSpPr>
        <p:spPr>
          <a:xfrm flipH="1">
            <a:off x="8660301" y="2039471"/>
            <a:ext cx="47732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A68BE23F-20AF-EEA9-3D36-3FFCC4DEA29C}"/>
              </a:ext>
            </a:extLst>
          </p:cNvPr>
          <p:cNvCxnSpPr>
            <a:cxnSpLocks/>
            <a:stCxn id="3" idx="2"/>
            <a:endCxn id="6" idx="0"/>
          </p:cNvCxnSpPr>
          <p:nvPr/>
        </p:nvCxnSpPr>
        <p:spPr>
          <a:xfrm>
            <a:off x="8040918" y="2326993"/>
            <a:ext cx="5521" cy="21472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F80197C6-6D91-03DC-D847-77A168381639}"/>
              </a:ext>
            </a:extLst>
          </p:cNvPr>
          <p:cNvCxnSpPr>
            <a:cxnSpLocks/>
            <a:stCxn id="6" idx="2"/>
          </p:cNvCxnSpPr>
          <p:nvPr/>
        </p:nvCxnSpPr>
        <p:spPr>
          <a:xfrm flipH="1" flipV="1">
            <a:off x="6881917" y="2816239"/>
            <a:ext cx="438420"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5" name="Flowchart: Data 104">
            <a:extLst>
              <a:ext uri="{FF2B5EF4-FFF2-40B4-BE49-F238E27FC236}">
                <a16:creationId xmlns:a16="http://schemas.microsoft.com/office/drawing/2014/main" id="{2093E65B-5537-9C2D-2D27-813ACC27B38C}"/>
              </a:ext>
            </a:extLst>
          </p:cNvPr>
          <p:cNvSpPr/>
          <p:nvPr/>
        </p:nvSpPr>
        <p:spPr>
          <a:xfrm>
            <a:off x="8920520" y="2541504"/>
            <a:ext cx="1667895" cy="549049"/>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noProof="0" dirty="0">
                <a:solidFill>
                  <a:schemeClr val="tx1"/>
                </a:solidFill>
              </a:rPr>
              <a:t>dataset_part_2.csv</a:t>
            </a:r>
          </a:p>
        </p:txBody>
      </p:sp>
      <p:sp>
        <p:nvSpPr>
          <p:cNvPr id="106" name="TextBox 105">
            <a:extLst>
              <a:ext uri="{FF2B5EF4-FFF2-40B4-BE49-F238E27FC236}">
                <a16:creationId xmlns:a16="http://schemas.microsoft.com/office/drawing/2014/main" id="{549CBD4F-CAEB-F02D-576C-4922B2259E77}"/>
              </a:ext>
            </a:extLst>
          </p:cNvPr>
          <p:cNvSpPr txBox="1"/>
          <p:nvPr/>
        </p:nvSpPr>
        <p:spPr>
          <a:xfrm>
            <a:off x="9955605" y="3386468"/>
            <a:ext cx="535724" cy="369332"/>
          </a:xfrm>
          <a:prstGeom prst="rect">
            <a:avLst/>
          </a:prstGeom>
          <a:noFill/>
        </p:spPr>
        <p:txBody>
          <a:bodyPr wrap="none" rtlCol="0">
            <a:spAutoFit/>
          </a:bodyPr>
          <a:lstStyle/>
          <a:p>
            <a:r>
              <a:rPr lang="en-US" noProof="0" dirty="0"/>
              <a:t>join</a:t>
            </a:r>
          </a:p>
        </p:txBody>
      </p:sp>
      <p:cxnSp>
        <p:nvCxnSpPr>
          <p:cNvPr id="107" name="Straight Arrow Connector 106">
            <a:extLst>
              <a:ext uri="{FF2B5EF4-FFF2-40B4-BE49-F238E27FC236}">
                <a16:creationId xmlns:a16="http://schemas.microsoft.com/office/drawing/2014/main" id="{D96704F5-89EE-EB65-C2BC-BF29449345CD}"/>
              </a:ext>
            </a:extLst>
          </p:cNvPr>
          <p:cNvCxnSpPr>
            <a:cxnSpLocks/>
            <a:stCxn id="6" idx="5"/>
            <a:endCxn id="105" idx="2"/>
          </p:cNvCxnSpPr>
          <p:nvPr/>
        </p:nvCxnSpPr>
        <p:spPr>
          <a:xfrm flipV="1">
            <a:off x="8482101" y="2816029"/>
            <a:ext cx="605209" cy="21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34C9FF5D-756F-D48E-3153-B3DEEE9F518A}"/>
              </a:ext>
            </a:extLst>
          </p:cNvPr>
          <p:cNvCxnSpPr>
            <a:cxnSpLocks/>
            <a:endCxn id="106" idx="2"/>
          </p:cNvCxnSpPr>
          <p:nvPr/>
        </p:nvCxnSpPr>
        <p:spPr>
          <a:xfrm flipH="1" flipV="1">
            <a:off x="10223467" y="3755800"/>
            <a:ext cx="1" cy="14426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Connector: Elbow 116">
            <a:extLst>
              <a:ext uri="{FF2B5EF4-FFF2-40B4-BE49-F238E27FC236}">
                <a16:creationId xmlns:a16="http://schemas.microsoft.com/office/drawing/2014/main" id="{FAF488C2-C8B1-A2E9-C12F-A7E295AF5498}"/>
              </a:ext>
            </a:extLst>
          </p:cNvPr>
          <p:cNvCxnSpPr>
            <a:cxnSpLocks/>
            <a:stCxn id="106" idx="0"/>
            <a:endCxn id="105" idx="4"/>
          </p:cNvCxnSpPr>
          <p:nvPr/>
        </p:nvCxnSpPr>
        <p:spPr>
          <a:xfrm rot="16200000" flipV="1">
            <a:off x="9841011" y="3004011"/>
            <a:ext cx="295915" cy="468999"/>
          </a:xfrm>
          <a:prstGeom prst="bentConnector3">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1" name="Flowchart: Terminator 120">
            <a:extLst>
              <a:ext uri="{FF2B5EF4-FFF2-40B4-BE49-F238E27FC236}">
                <a16:creationId xmlns:a16="http://schemas.microsoft.com/office/drawing/2014/main" id="{FA3B3ADD-6790-EF59-E606-86BFCF4C20E8}"/>
              </a:ext>
            </a:extLst>
          </p:cNvPr>
          <p:cNvSpPr/>
          <p:nvPr/>
        </p:nvSpPr>
        <p:spPr>
          <a:xfrm>
            <a:off x="11000772" y="1794504"/>
            <a:ext cx="914400" cy="496166"/>
          </a:xfrm>
          <a:prstGeom prst="flowChartTerminator">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noProof="0" dirty="0">
                <a:solidFill>
                  <a:schemeClr val="tx1"/>
                </a:solidFill>
              </a:rPr>
              <a:t>start</a:t>
            </a:r>
          </a:p>
        </p:txBody>
      </p:sp>
      <p:sp>
        <p:nvSpPr>
          <p:cNvPr id="123" name="Flowchart: Terminator 122">
            <a:extLst>
              <a:ext uri="{FF2B5EF4-FFF2-40B4-BE49-F238E27FC236}">
                <a16:creationId xmlns:a16="http://schemas.microsoft.com/office/drawing/2014/main" id="{D6878B9C-90FF-CD89-AAD3-B81F3990213B}"/>
              </a:ext>
            </a:extLst>
          </p:cNvPr>
          <p:cNvSpPr/>
          <p:nvPr/>
        </p:nvSpPr>
        <p:spPr>
          <a:xfrm>
            <a:off x="11000772" y="2570623"/>
            <a:ext cx="914400" cy="496166"/>
          </a:xfrm>
          <a:prstGeom prst="flowChartTerminator">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noProof="0" dirty="0">
                <a:solidFill>
                  <a:schemeClr val="tx1"/>
                </a:solidFill>
              </a:rPr>
              <a:t>end</a:t>
            </a:r>
          </a:p>
        </p:txBody>
      </p:sp>
      <p:cxnSp>
        <p:nvCxnSpPr>
          <p:cNvPr id="124" name="Straight Arrow Connector 123">
            <a:extLst>
              <a:ext uri="{FF2B5EF4-FFF2-40B4-BE49-F238E27FC236}">
                <a16:creationId xmlns:a16="http://schemas.microsoft.com/office/drawing/2014/main" id="{605DD606-63CB-E31C-3CED-3081C1AB52B5}"/>
              </a:ext>
            </a:extLst>
          </p:cNvPr>
          <p:cNvCxnSpPr>
            <a:cxnSpLocks/>
            <a:stCxn id="121" idx="1"/>
            <a:endCxn id="2" idx="5"/>
          </p:cNvCxnSpPr>
          <p:nvPr/>
        </p:nvCxnSpPr>
        <p:spPr>
          <a:xfrm flipH="1" flipV="1">
            <a:off x="10626581" y="2039471"/>
            <a:ext cx="374191" cy="311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A9B74434-5A93-6EAD-41AC-00CE7B270169}"/>
              </a:ext>
            </a:extLst>
          </p:cNvPr>
          <p:cNvCxnSpPr>
            <a:cxnSpLocks/>
            <a:stCxn id="105" idx="5"/>
            <a:endCxn id="123" idx="1"/>
          </p:cNvCxnSpPr>
          <p:nvPr/>
        </p:nvCxnSpPr>
        <p:spPr>
          <a:xfrm>
            <a:off x="10421626" y="2816029"/>
            <a:ext cx="579146" cy="267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1" name="TextBox 130">
            <a:extLst>
              <a:ext uri="{FF2B5EF4-FFF2-40B4-BE49-F238E27FC236}">
                <a16:creationId xmlns:a16="http://schemas.microsoft.com/office/drawing/2014/main" id="{C0EDFF8F-65B0-19F0-6DC1-A3E863AB2F61}"/>
              </a:ext>
            </a:extLst>
          </p:cNvPr>
          <p:cNvSpPr txBox="1"/>
          <p:nvPr/>
        </p:nvSpPr>
        <p:spPr>
          <a:xfrm>
            <a:off x="0" y="5780880"/>
            <a:ext cx="5151332" cy="646331"/>
          </a:xfrm>
          <a:prstGeom prst="rect">
            <a:avLst/>
          </a:prstGeom>
          <a:noFill/>
        </p:spPr>
        <p:txBody>
          <a:bodyPr wrap="square">
            <a:spAutoFit/>
          </a:bodyPr>
          <a:lstStyle/>
          <a:p>
            <a:r>
              <a:rPr lang="en-US" sz="1200" noProof="0" dirty="0"/>
              <a:t>Notebook:</a:t>
            </a:r>
          </a:p>
          <a:p>
            <a:r>
              <a:rPr lang="en-US" sz="1200" noProof="0" dirty="0">
                <a:hlinkClick r:id="rId4"/>
              </a:rPr>
              <a:t>https://github.com/EdgarHTT/Applied_Data_Science_Capstone/blob/main/labs-jupyter-spacex-Data%20wrangling.ipynb</a:t>
            </a:r>
            <a:r>
              <a:rPr lang="en-US" sz="1200" noProof="0" dirty="0"/>
              <a:t> </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noProof="0" smtClean="0"/>
              <a:t>12</a:t>
            </a:fld>
            <a:endParaRPr lang="en-US" noProof="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A8311614-0BEB-09B2-1B73-E9199246845C}"/>
              </a:ext>
            </a:extLst>
          </p:cNvPr>
          <p:cNvSpPr txBox="1"/>
          <p:nvPr/>
        </p:nvSpPr>
        <p:spPr>
          <a:xfrm>
            <a:off x="770010" y="1520289"/>
            <a:ext cx="10515599" cy="954107"/>
          </a:xfrm>
          <a:prstGeom prst="rect">
            <a:avLst/>
          </a:prstGeom>
          <a:noFill/>
        </p:spPr>
        <p:txBody>
          <a:bodyPr wrap="square" rtlCol="0">
            <a:spAutoFit/>
          </a:bodyPr>
          <a:lstStyle/>
          <a:p>
            <a:r>
              <a:rPr lang="en-US" sz="2800" dirty="0"/>
              <a:t>As part of the exploratory data analysis, visualizations are developed to obtain a deeper understanding and find </a:t>
            </a:r>
            <a:r>
              <a:rPr lang="en-US" sz="2800"/>
              <a:t>insights.</a:t>
            </a:r>
            <a:endParaRPr lang="en-US" sz="2800" dirty="0"/>
          </a:p>
        </p:txBody>
      </p:sp>
      <p:pic>
        <p:nvPicPr>
          <p:cNvPr id="6" name="Picture 5">
            <a:extLst>
              <a:ext uri="{FF2B5EF4-FFF2-40B4-BE49-F238E27FC236}">
                <a16:creationId xmlns:a16="http://schemas.microsoft.com/office/drawing/2014/main" id="{3B4AD65B-3703-7F5C-945D-80F3526E7654}"/>
              </a:ext>
            </a:extLst>
          </p:cNvPr>
          <p:cNvPicPr>
            <a:picLocks noChangeAspect="1"/>
          </p:cNvPicPr>
          <p:nvPr/>
        </p:nvPicPr>
        <p:blipFill>
          <a:blip r:embed="rId4"/>
          <a:stretch>
            <a:fillRect/>
          </a:stretch>
        </p:blipFill>
        <p:spPr>
          <a:xfrm>
            <a:off x="770007" y="2474396"/>
            <a:ext cx="10515600" cy="2059715"/>
          </a:xfrm>
          <a:prstGeom prst="rect">
            <a:avLst/>
          </a:prstGeom>
        </p:spPr>
      </p:pic>
      <p:sp>
        <p:nvSpPr>
          <p:cNvPr id="7" name="TextBox 6">
            <a:extLst>
              <a:ext uri="{FF2B5EF4-FFF2-40B4-BE49-F238E27FC236}">
                <a16:creationId xmlns:a16="http://schemas.microsoft.com/office/drawing/2014/main" id="{50ECEA29-A9B2-7D55-0EB9-3C97437BC733}"/>
              </a:ext>
            </a:extLst>
          </p:cNvPr>
          <p:cNvSpPr txBox="1"/>
          <p:nvPr/>
        </p:nvSpPr>
        <p:spPr>
          <a:xfrm>
            <a:off x="770010" y="4547813"/>
            <a:ext cx="10515599" cy="1384995"/>
          </a:xfrm>
          <a:prstGeom prst="rect">
            <a:avLst/>
          </a:prstGeom>
          <a:noFill/>
        </p:spPr>
        <p:txBody>
          <a:bodyPr wrap="square" rtlCol="0">
            <a:spAutoFit/>
          </a:bodyPr>
          <a:lstStyle/>
          <a:p>
            <a:r>
              <a:rPr lang="en-US" sz="2800" dirty="0"/>
              <a:t>By plotting Flight number against Payload mass, we can observe that the success rate of each launch increases</a:t>
            </a:r>
            <a:r>
              <a:rPr lang="en-US" sz="2800"/>
              <a:t>. </a:t>
            </a:r>
            <a:r>
              <a:rPr lang="en-US" sz="2800" dirty="0"/>
              <a:t>Payload mass and landing success doesn’t seem to </a:t>
            </a:r>
            <a:r>
              <a:rPr lang="en-US" sz="2800"/>
              <a:t>be correlated</a:t>
            </a:r>
            <a:endParaRPr lang="en-US" sz="2800" dirty="0"/>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B6725107-D8AD-C926-7471-90A7A04DAD57}"/>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6F12738-2E06-A9BC-2084-A6661EA72FF9}"/>
              </a:ext>
            </a:extLst>
          </p:cNvPr>
          <p:cNvSpPr>
            <a:spLocks noGrp="1"/>
          </p:cNvSpPr>
          <p:nvPr>
            <p:ph type="sldNum" sz="quarter" idx="12"/>
          </p:nvPr>
        </p:nvSpPr>
        <p:spPr/>
        <p:txBody>
          <a:bodyPr/>
          <a:lstStyle/>
          <a:p>
            <a:fld id="{5075537C-CA84-1446-933C-8E9D027F9201}" type="slidenum">
              <a:rPr lang="en-US" noProof="0" smtClean="0"/>
              <a:t>13</a:t>
            </a:fld>
            <a:endParaRPr lang="en-US" noProof="0" dirty="0"/>
          </a:p>
        </p:txBody>
      </p:sp>
      <p:sp>
        <p:nvSpPr>
          <p:cNvPr id="3" name="Title 1">
            <a:extLst>
              <a:ext uri="{FF2B5EF4-FFF2-40B4-BE49-F238E27FC236}">
                <a16:creationId xmlns:a16="http://schemas.microsoft.com/office/drawing/2014/main" id="{D854CBFF-35B0-D460-780A-4BA8D5A5644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80021AF9-D81C-1046-825D-252E0A0C7515}"/>
              </a:ext>
            </a:extLst>
          </p:cNvPr>
          <p:cNvSpPr txBox="1"/>
          <p:nvPr/>
        </p:nvSpPr>
        <p:spPr>
          <a:xfrm>
            <a:off x="770011" y="1520289"/>
            <a:ext cx="5325990" cy="2677656"/>
          </a:xfrm>
          <a:prstGeom prst="rect">
            <a:avLst/>
          </a:prstGeom>
          <a:noFill/>
        </p:spPr>
        <p:txBody>
          <a:bodyPr wrap="square" rtlCol="0">
            <a:spAutoFit/>
          </a:bodyPr>
          <a:lstStyle/>
          <a:p>
            <a:r>
              <a:rPr lang="en-US" sz="2800" dirty="0"/>
              <a:t>By visualizing the relationship between flight number and launch site, we can observe that the first launches done by SpaceX was on Cape Canaveral and that most of their failures were done there.</a:t>
            </a:r>
          </a:p>
        </p:txBody>
      </p:sp>
      <p:pic>
        <p:nvPicPr>
          <p:cNvPr id="8" name="Picture 7">
            <a:extLst>
              <a:ext uri="{FF2B5EF4-FFF2-40B4-BE49-F238E27FC236}">
                <a16:creationId xmlns:a16="http://schemas.microsoft.com/office/drawing/2014/main" id="{BC7649D7-3A0D-C51F-3A19-43BC92717A51}"/>
              </a:ext>
            </a:extLst>
          </p:cNvPr>
          <p:cNvPicPr>
            <a:picLocks noChangeAspect="1"/>
          </p:cNvPicPr>
          <p:nvPr/>
        </p:nvPicPr>
        <p:blipFill>
          <a:blip r:embed="rId4"/>
          <a:stretch>
            <a:fillRect/>
          </a:stretch>
        </p:blipFill>
        <p:spPr>
          <a:xfrm>
            <a:off x="6096000" y="1511518"/>
            <a:ext cx="4979141" cy="4514056"/>
          </a:xfrm>
          <a:prstGeom prst="rect">
            <a:avLst/>
          </a:prstGeom>
        </p:spPr>
      </p:pic>
    </p:spTree>
    <p:extLst>
      <p:ext uri="{BB962C8B-B14F-4D97-AF65-F5344CB8AC3E}">
        <p14:creationId xmlns:p14="http://schemas.microsoft.com/office/powerpoint/2010/main" val="2047114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1D01BA1B-EA90-F8B3-3133-19006C8553CE}"/>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1E360CE-7A37-DE20-2689-8CB1F1539175}"/>
              </a:ext>
            </a:extLst>
          </p:cNvPr>
          <p:cNvSpPr>
            <a:spLocks noGrp="1"/>
          </p:cNvSpPr>
          <p:nvPr>
            <p:ph type="sldNum" sz="quarter" idx="12"/>
          </p:nvPr>
        </p:nvSpPr>
        <p:spPr/>
        <p:txBody>
          <a:bodyPr/>
          <a:lstStyle/>
          <a:p>
            <a:fld id="{5075537C-CA84-1446-933C-8E9D027F9201}" type="slidenum">
              <a:rPr lang="en-US" noProof="0" smtClean="0"/>
              <a:t>14</a:t>
            </a:fld>
            <a:endParaRPr lang="en-US" noProof="0" dirty="0"/>
          </a:p>
        </p:txBody>
      </p:sp>
      <p:sp>
        <p:nvSpPr>
          <p:cNvPr id="3" name="Title 1">
            <a:extLst>
              <a:ext uri="{FF2B5EF4-FFF2-40B4-BE49-F238E27FC236}">
                <a16:creationId xmlns:a16="http://schemas.microsoft.com/office/drawing/2014/main" id="{66D5A2E4-2114-0906-AF2C-6E08A01EF05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EAEE8230-6304-1D00-C7FE-59C63854EA78}"/>
              </a:ext>
            </a:extLst>
          </p:cNvPr>
          <p:cNvSpPr txBox="1"/>
          <p:nvPr/>
        </p:nvSpPr>
        <p:spPr>
          <a:xfrm>
            <a:off x="5959621" y="1523505"/>
            <a:ext cx="5325990" cy="1815882"/>
          </a:xfrm>
          <a:prstGeom prst="rect">
            <a:avLst/>
          </a:prstGeom>
          <a:noFill/>
        </p:spPr>
        <p:txBody>
          <a:bodyPr wrap="square" rtlCol="0">
            <a:spAutoFit/>
          </a:bodyPr>
          <a:lstStyle/>
          <a:p>
            <a:r>
              <a:rPr lang="en-US" sz="2800" dirty="0"/>
              <a:t>And by plotting against payload mass, we can see that for the VAFB-SLC launch site no heavy payload rockets was launched.</a:t>
            </a:r>
          </a:p>
        </p:txBody>
      </p:sp>
      <p:pic>
        <p:nvPicPr>
          <p:cNvPr id="6" name="Picture 5">
            <a:extLst>
              <a:ext uri="{FF2B5EF4-FFF2-40B4-BE49-F238E27FC236}">
                <a16:creationId xmlns:a16="http://schemas.microsoft.com/office/drawing/2014/main" id="{F0F7C6CD-7FC6-BBB6-A9FB-BB7215C54954}"/>
              </a:ext>
            </a:extLst>
          </p:cNvPr>
          <p:cNvPicPr>
            <a:picLocks noChangeAspect="1"/>
          </p:cNvPicPr>
          <p:nvPr/>
        </p:nvPicPr>
        <p:blipFill>
          <a:blip r:embed="rId4"/>
          <a:stretch>
            <a:fillRect/>
          </a:stretch>
        </p:blipFill>
        <p:spPr>
          <a:xfrm>
            <a:off x="770011" y="1520289"/>
            <a:ext cx="4962082" cy="4505284"/>
          </a:xfrm>
          <a:prstGeom prst="rect">
            <a:avLst/>
          </a:prstGeom>
        </p:spPr>
      </p:pic>
    </p:spTree>
    <p:extLst>
      <p:ext uri="{BB962C8B-B14F-4D97-AF65-F5344CB8AC3E}">
        <p14:creationId xmlns:p14="http://schemas.microsoft.com/office/powerpoint/2010/main" val="33424472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725450D5-2C4A-52A8-7BDC-AC6964BF1EF9}"/>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73F0922-D48C-7776-0444-7C9DB1ECBE06}"/>
              </a:ext>
            </a:extLst>
          </p:cNvPr>
          <p:cNvSpPr>
            <a:spLocks noGrp="1"/>
          </p:cNvSpPr>
          <p:nvPr>
            <p:ph type="sldNum" sz="quarter" idx="12"/>
          </p:nvPr>
        </p:nvSpPr>
        <p:spPr/>
        <p:txBody>
          <a:bodyPr/>
          <a:lstStyle/>
          <a:p>
            <a:fld id="{5075537C-CA84-1446-933C-8E9D027F9201}" type="slidenum">
              <a:rPr lang="en-US" noProof="0" smtClean="0"/>
              <a:t>15</a:t>
            </a:fld>
            <a:endParaRPr lang="en-US" noProof="0" dirty="0"/>
          </a:p>
        </p:txBody>
      </p:sp>
      <p:sp>
        <p:nvSpPr>
          <p:cNvPr id="3" name="Title 1">
            <a:extLst>
              <a:ext uri="{FF2B5EF4-FFF2-40B4-BE49-F238E27FC236}">
                <a16:creationId xmlns:a16="http://schemas.microsoft.com/office/drawing/2014/main" id="{33B1B2B4-2D7E-AD45-A055-5CDA6E35F09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31B07037-7FCC-52AB-E036-F20AA7DA4D09}"/>
              </a:ext>
            </a:extLst>
          </p:cNvPr>
          <p:cNvSpPr txBox="1"/>
          <p:nvPr/>
        </p:nvSpPr>
        <p:spPr>
          <a:xfrm>
            <a:off x="770011" y="1520289"/>
            <a:ext cx="5117953" cy="1815882"/>
          </a:xfrm>
          <a:prstGeom prst="rect">
            <a:avLst/>
          </a:prstGeom>
          <a:noFill/>
        </p:spPr>
        <p:txBody>
          <a:bodyPr wrap="square" rtlCol="0">
            <a:spAutoFit/>
          </a:bodyPr>
          <a:lstStyle/>
          <a:p>
            <a:r>
              <a:rPr lang="en-US" sz="2800" dirty="0"/>
              <a:t>By plotting the success rate of each orbit, we can see that Geo Stationary Orbits (GTO) are the most difficult launches to land.</a:t>
            </a:r>
          </a:p>
        </p:txBody>
      </p:sp>
      <p:pic>
        <p:nvPicPr>
          <p:cNvPr id="7" name="Picture 6">
            <a:extLst>
              <a:ext uri="{FF2B5EF4-FFF2-40B4-BE49-F238E27FC236}">
                <a16:creationId xmlns:a16="http://schemas.microsoft.com/office/drawing/2014/main" id="{836F08C9-0B04-838A-37BF-0664700A0A56}"/>
              </a:ext>
            </a:extLst>
          </p:cNvPr>
          <p:cNvPicPr>
            <a:picLocks noChangeAspect="1"/>
          </p:cNvPicPr>
          <p:nvPr/>
        </p:nvPicPr>
        <p:blipFill>
          <a:blip r:embed="rId4"/>
          <a:stretch>
            <a:fillRect/>
          </a:stretch>
        </p:blipFill>
        <p:spPr>
          <a:xfrm>
            <a:off x="5923947" y="1520289"/>
            <a:ext cx="5534025" cy="4248150"/>
          </a:xfrm>
          <a:prstGeom prst="rect">
            <a:avLst/>
          </a:prstGeom>
        </p:spPr>
      </p:pic>
    </p:spTree>
    <p:extLst>
      <p:ext uri="{BB962C8B-B14F-4D97-AF65-F5344CB8AC3E}">
        <p14:creationId xmlns:p14="http://schemas.microsoft.com/office/powerpoint/2010/main" val="8638002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9579C3D3-0AE0-AC4F-71BD-A2C4F7C67564}"/>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3FECA0D-644E-E787-F4E8-B07AD59B35A2}"/>
              </a:ext>
            </a:extLst>
          </p:cNvPr>
          <p:cNvSpPr>
            <a:spLocks noGrp="1"/>
          </p:cNvSpPr>
          <p:nvPr>
            <p:ph type="sldNum" sz="quarter" idx="12"/>
          </p:nvPr>
        </p:nvSpPr>
        <p:spPr/>
        <p:txBody>
          <a:bodyPr/>
          <a:lstStyle/>
          <a:p>
            <a:fld id="{5075537C-CA84-1446-933C-8E9D027F9201}" type="slidenum">
              <a:rPr lang="en-US" noProof="0" smtClean="0"/>
              <a:t>16</a:t>
            </a:fld>
            <a:endParaRPr lang="en-US" noProof="0" dirty="0"/>
          </a:p>
        </p:txBody>
      </p:sp>
      <p:sp>
        <p:nvSpPr>
          <p:cNvPr id="3" name="Title 1">
            <a:extLst>
              <a:ext uri="{FF2B5EF4-FFF2-40B4-BE49-F238E27FC236}">
                <a16:creationId xmlns:a16="http://schemas.microsoft.com/office/drawing/2014/main" id="{01FC3F1A-1BC2-7F9C-104C-2C328D0834D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54670211-AF3D-0709-BFF3-636AE451648A}"/>
              </a:ext>
            </a:extLst>
          </p:cNvPr>
          <p:cNvSpPr txBox="1"/>
          <p:nvPr/>
        </p:nvSpPr>
        <p:spPr>
          <a:xfrm>
            <a:off x="770011" y="1520289"/>
            <a:ext cx="5825950" cy="2246769"/>
          </a:xfrm>
          <a:prstGeom prst="rect">
            <a:avLst/>
          </a:prstGeom>
          <a:noFill/>
        </p:spPr>
        <p:txBody>
          <a:bodyPr wrap="square" rtlCol="0">
            <a:spAutoFit/>
          </a:bodyPr>
          <a:lstStyle/>
          <a:p>
            <a:r>
              <a:rPr lang="en-US" sz="2800" dirty="0"/>
              <a:t>As of now the most common mission by SpaceX is Very Low Earth Orbit (VLEO). This orbit is most common for satellite missions like their Starlink service</a:t>
            </a:r>
          </a:p>
        </p:txBody>
      </p:sp>
      <p:pic>
        <p:nvPicPr>
          <p:cNvPr id="6" name="Picture 5">
            <a:extLst>
              <a:ext uri="{FF2B5EF4-FFF2-40B4-BE49-F238E27FC236}">
                <a16:creationId xmlns:a16="http://schemas.microsoft.com/office/drawing/2014/main" id="{B972013D-4CAF-A2D1-3B5D-A76166EB3357}"/>
              </a:ext>
            </a:extLst>
          </p:cNvPr>
          <p:cNvPicPr>
            <a:picLocks noChangeAspect="1"/>
          </p:cNvPicPr>
          <p:nvPr/>
        </p:nvPicPr>
        <p:blipFill>
          <a:blip r:embed="rId4"/>
          <a:stretch>
            <a:fillRect/>
          </a:stretch>
        </p:blipFill>
        <p:spPr>
          <a:xfrm>
            <a:off x="6595961" y="1520289"/>
            <a:ext cx="4862011" cy="4368010"/>
          </a:xfrm>
          <a:prstGeom prst="rect">
            <a:avLst/>
          </a:prstGeom>
        </p:spPr>
      </p:pic>
    </p:spTree>
    <p:extLst>
      <p:ext uri="{BB962C8B-B14F-4D97-AF65-F5344CB8AC3E}">
        <p14:creationId xmlns:p14="http://schemas.microsoft.com/office/powerpoint/2010/main" val="3966804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C4C304C8-C447-7FEB-F371-64AD5696E4FB}"/>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069390-AA18-B30E-218D-1B5E34F854C5}"/>
              </a:ext>
            </a:extLst>
          </p:cNvPr>
          <p:cNvSpPr>
            <a:spLocks noGrp="1"/>
          </p:cNvSpPr>
          <p:nvPr>
            <p:ph type="sldNum" sz="quarter" idx="12"/>
          </p:nvPr>
        </p:nvSpPr>
        <p:spPr/>
        <p:txBody>
          <a:bodyPr/>
          <a:lstStyle/>
          <a:p>
            <a:fld id="{5075537C-CA84-1446-933C-8E9D027F9201}" type="slidenum">
              <a:rPr lang="en-US" noProof="0" smtClean="0"/>
              <a:t>17</a:t>
            </a:fld>
            <a:endParaRPr lang="en-US" noProof="0" dirty="0"/>
          </a:p>
        </p:txBody>
      </p:sp>
      <p:sp>
        <p:nvSpPr>
          <p:cNvPr id="3" name="Title 1">
            <a:extLst>
              <a:ext uri="{FF2B5EF4-FFF2-40B4-BE49-F238E27FC236}">
                <a16:creationId xmlns:a16="http://schemas.microsoft.com/office/drawing/2014/main" id="{4528BCFD-8B4A-1D20-109D-0F5ECD2B514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83A016D2-233D-C714-22D0-BE6D5A3A4B29}"/>
              </a:ext>
            </a:extLst>
          </p:cNvPr>
          <p:cNvSpPr txBox="1"/>
          <p:nvPr/>
        </p:nvSpPr>
        <p:spPr>
          <a:xfrm>
            <a:off x="5632022" y="1481942"/>
            <a:ext cx="5825950" cy="3108543"/>
          </a:xfrm>
          <a:prstGeom prst="rect">
            <a:avLst/>
          </a:prstGeom>
          <a:noFill/>
        </p:spPr>
        <p:txBody>
          <a:bodyPr wrap="square" rtlCol="0">
            <a:spAutoFit/>
          </a:bodyPr>
          <a:lstStyle/>
          <a:p>
            <a:r>
              <a:rPr lang="en-US" sz="2800" dirty="0"/>
              <a:t>With heavy payloads the successful landing rate are more for Polar, LEO and ISS.</a:t>
            </a:r>
          </a:p>
          <a:p>
            <a:endParaRPr lang="en-US" sz="2800" dirty="0"/>
          </a:p>
          <a:p>
            <a:r>
              <a:rPr lang="en-US" sz="2800" dirty="0"/>
              <a:t>However, for GTO, it’s difficult to distinguish between successful and unsuccessful landings </a:t>
            </a:r>
          </a:p>
        </p:txBody>
      </p:sp>
      <p:pic>
        <p:nvPicPr>
          <p:cNvPr id="7" name="Picture 6">
            <a:extLst>
              <a:ext uri="{FF2B5EF4-FFF2-40B4-BE49-F238E27FC236}">
                <a16:creationId xmlns:a16="http://schemas.microsoft.com/office/drawing/2014/main" id="{446D14A8-524B-FFAD-B02E-E6E69A463DC6}"/>
              </a:ext>
            </a:extLst>
          </p:cNvPr>
          <p:cNvPicPr>
            <a:picLocks noChangeAspect="1"/>
          </p:cNvPicPr>
          <p:nvPr/>
        </p:nvPicPr>
        <p:blipFill>
          <a:blip r:embed="rId4"/>
          <a:stretch>
            <a:fillRect/>
          </a:stretch>
        </p:blipFill>
        <p:spPr>
          <a:xfrm>
            <a:off x="574528" y="1481942"/>
            <a:ext cx="5057494" cy="4543631"/>
          </a:xfrm>
          <a:prstGeom prst="rect">
            <a:avLst/>
          </a:prstGeom>
        </p:spPr>
      </p:pic>
    </p:spTree>
    <p:extLst>
      <p:ext uri="{BB962C8B-B14F-4D97-AF65-F5344CB8AC3E}">
        <p14:creationId xmlns:p14="http://schemas.microsoft.com/office/powerpoint/2010/main" val="24072372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D93FD4DF-7269-B0D0-F14E-D64697591CF0}"/>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6745776-4378-41E2-0D8F-B2125C0F9454}"/>
              </a:ext>
            </a:extLst>
          </p:cNvPr>
          <p:cNvSpPr>
            <a:spLocks noGrp="1"/>
          </p:cNvSpPr>
          <p:nvPr>
            <p:ph type="sldNum" sz="quarter" idx="12"/>
          </p:nvPr>
        </p:nvSpPr>
        <p:spPr/>
        <p:txBody>
          <a:bodyPr/>
          <a:lstStyle/>
          <a:p>
            <a:fld id="{5075537C-CA84-1446-933C-8E9D027F9201}" type="slidenum">
              <a:rPr lang="en-US" noProof="0" smtClean="0"/>
              <a:t>18</a:t>
            </a:fld>
            <a:endParaRPr lang="en-US" noProof="0" dirty="0"/>
          </a:p>
        </p:txBody>
      </p:sp>
      <p:sp>
        <p:nvSpPr>
          <p:cNvPr id="3" name="Title 1">
            <a:extLst>
              <a:ext uri="{FF2B5EF4-FFF2-40B4-BE49-F238E27FC236}">
                <a16:creationId xmlns:a16="http://schemas.microsoft.com/office/drawing/2014/main" id="{0120335C-4EEE-3D0D-3F36-C5A6123BFE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6109D005-A3FD-76C9-12BF-BD132D4303D2}"/>
              </a:ext>
            </a:extLst>
          </p:cNvPr>
          <p:cNvSpPr txBox="1"/>
          <p:nvPr/>
        </p:nvSpPr>
        <p:spPr>
          <a:xfrm>
            <a:off x="770011" y="1481942"/>
            <a:ext cx="5117953" cy="1384995"/>
          </a:xfrm>
          <a:prstGeom prst="rect">
            <a:avLst/>
          </a:prstGeom>
          <a:noFill/>
        </p:spPr>
        <p:txBody>
          <a:bodyPr wrap="square" rtlCol="0">
            <a:spAutoFit/>
          </a:bodyPr>
          <a:lstStyle/>
          <a:p>
            <a:r>
              <a:rPr lang="en-US" sz="2800" dirty="0"/>
              <a:t>Finally, we can observe that the success rate kept increasing from 2013 till 2020</a:t>
            </a:r>
          </a:p>
        </p:txBody>
      </p:sp>
      <p:pic>
        <p:nvPicPr>
          <p:cNvPr id="6" name="Picture 5">
            <a:extLst>
              <a:ext uri="{FF2B5EF4-FFF2-40B4-BE49-F238E27FC236}">
                <a16:creationId xmlns:a16="http://schemas.microsoft.com/office/drawing/2014/main" id="{B0CAC55D-0C7F-E680-24CA-496044800830}"/>
              </a:ext>
            </a:extLst>
          </p:cNvPr>
          <p:cNvPicPr>
            <a:picLocks noChangeAspect="1"/>
          </p:cNvPicPr>
          <p:nvPr/>
        </p:nvPicPr>
        <p:blipFill>
          <a:blip r:embed="rId4"/>
          <a:stretch>
            <a:fillRect/>
          </a:stretch>
        </p:blipFill>
        <p:spPr>
          <a:xfrm>
            <a:off x="5887964" y="1481942"/>
            <a:ext cx="5534025" cy="4248150"/>
          </a:xfrm>
          <a:prstGeom prst="rect">
            <a:avLst/>
          </a:prstGeom>
        </p:spPr>
      </p:pic>
    </p:spTree>
    <p:extLst>
      <p:ext uri="{BB962C8B-B14F-4D97-AF65-F5344CB8AC3E}">
        <p14:creationId xmlns:p14="http://schemas.microsoft.com/office/powerpoint/2010/main" val="1501045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noProof="0" smtClean="0"/>
              <a:t>19</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noProof="0" dirty="0">
                <a:solidFill>
                  <a:schemeClr val="accent3">
                    <a:lumMod val="25000"/>
                  </a:schemeClr>
                </a:solidFill>
                <a:latin typeface="Abadi"/>
              </a:rPr>
              <a:t>Using bullet point format, summarize the SQL queries you performed</a:t>
            </a: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noProof="0" dirty="0"/>
          </a:p>
          <a:p>
            <a:endParaRPr lang="en-US" noProof="0" dirty="0"/>
          </a:p>
          <a:p>
            <a:endParaRPr lang="en-US" noProof="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EDA with SQL</a:t>
            </a:r>
            <a:endParaRPr lang="en-US" noProof="0"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025573"/>
            <a:ext cx="2743200" cy="401638"/>
          </a:xfrm>
        </p:spPr>
        <p:txBody>
          <a:bodyPr anchor="ctr">
            <a:normAutofit/>
          </a:bodyPr>
          <a:lstStyle/>
          <a:p>
            <a:fld id="{5075537C-CA84-1446-933C-8E9D027F9201}" type="slidenum">
              <a:rPr lang="en-US" noProof="0" smtClean="0"/>
              <a:pPr/>
              <a:t>2</a:t>
            </a:fld>
            <a:endParaRPr lang="en-US" noProof="0"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noProof="0" dirty="0">
                <a:solidFill>
                  <a:schemeClr val="accent3">
                    <a:lumMod val="25000"/>
                  </a:schemeClr>
                </a:solidFill>
                <a:latin typeface="Abadi"/>
              </a:rPr>
              <a:t>Executive Summary</a:t>
            </a:r>
          </a:p>
          <a:p>
            <a:pPr>
              <a:lnSpc>
                <a:spcPct val="100000"/>
              </a:lnSpc>
              <a:spcBef>
                <a:spcPts val="1400"/>
              </a:spcBef>
            </a:pPr>
            <a:r>
              <a:rPr lang="en-US" sz="2200" noProof="0" dirty="0">
                <a:solidFill>
                  <a:schemeClr val="accent3">
                    <a:lumMod val="25000"/>
                  </a:schemeClr>
                </a:solidFill>
                <a:latin typeface="Abadi"/>
              </a:rPr>
              <a:t>Introduction</a:t>
            </a:r>
          </a:p>
          <a:p>
            <a:pPr>
              <a:lnSpc>
                <a:spcPct val="100000"/>
              </a:lnSpc>
              <a:spcBef>
                <a:spcPts val="1400"/>
              </a:spcBef>
            </a:pPr>
            <a:r>
              <a:rPr lang="en-US" sz="2200" noProof="0" dirty="0">
                <a:solidFill>
                  <a:schemeClr val="accent3">
                    <a:lumMod val="25000"/>
                  </a:schemeClr>
                </a:solidFill>
                <a:latin typeface="Abadi"/>
              </a:rPr>
              <a:t>Methodology</a:t>
            </a:r>
          </a:p>
          <a:p>
            <a:pPr>
              <a:lnSpc>
                <a:spcPct val="100000"/>
              </a:lnSpc>
              <a:spcBef>
                <a:spcPts val="1400"/>
              </a:spcBef>
            </a:pPr>
            <a:r>
              <a:rPr lang="en-US" sz="2200" noProof="0" dirty="0">
                <a:solidFill>
                  <a:schemeClr val="accent3">
                    <a:lumMod val="25000"/>
                  </a:schemeClr>
                </a:solidFill>
                <a:latin typeface="Abadi"/>
              </a:rPr>
              <a:t>Results</a:t>
            </a:r>
          </a:p>
          <a:p>
            <a:pPr>
              <a:lnSpc>
                <a:spcPct val="100000"/>
              </a:lnSpc>
              <a:spcBef>
                <a:spcPts val="1400"/>
              </a:spcBef>
            </a:pPr>
            <a:r>
              <a:rPr lang="en-US" sz="2200" noProof="0" dirty="0">
                <a:solidFill>
                  <a:schemeClr val="accent3">
                    <a:lumMod val="25000"/>
                  </a:schemeClr>
                </a:solidFill>
                <a:latin typeface="Abadi"/>
              </a:rPr>
              <a:t>Conclusion</a:t>
            </a:r>
          </a:p>
          <a:p>
            <a:pPr>
              <a:lnSpc>
                <a:spcPct val="100000"/>
              </a:lnSpc>
              <a:spcBef>
                <a:spcPts val="1400"/>
              </a:spcBef>
            </a:pPr>
            <a:r>
              <a:rPr lang="en-US" sz="2200" noProof="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noProof="0" smtClean="0"/>
              <a:t>20</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noProof="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noProof="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noProof="0" dirty="0"/>
          </a:p>
          <a:p>
            <a:endParaRPr lang="en-US" noProof="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Build an Interactive Map with Folium</a:t>
            </a:r>
            <a:endParaRPr lang="en-US" noProof="0"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noProof="0" smtClean="0"/>
              <a:t>21</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noProof="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noProof="0" dirty="0">
                <a:solidFill>
                  <a:schemeClr val="accent3">
                    <a:lumMod val="25000"/>
                  </a:schemeClr>
                </a:solidFill>
                <a:latin typeface="Abadi" panose="020B0604020104020204" pitchFamily="34" charset="0"/>
              </a:rPr>
              <a:t>Add the GitHub URL of your completed </a:t>
            </a:r>
            <a:r>
              <a:rPr lang="en-US" sz="2200" noProof="0" dirty="0" err="1">
                <a:solidFill>
                  <a:schemeClr val="accent3">
                    <a:lumMod val="25000"/>
                  </a:schemeClr>
                </a:solidFill>
                <a:latin typeface="Abadi" panose="020B0604020104020204" pitchFamily="34" charset="0"/>
              </a:rPr>
              <a:t>Plotly</a:t>
            </a:r>
            <a:r>
              <a:rPr lang="en-US" sz="2200" noProof="0" dirty="0">
                <a:solidFill>
                  <a:schemeClr val="accent3">
                    <a:lumMod val="25000"/>
                  </a:schemeClr>
                </a:solidFill>
                <a:latin typeface="Abadi" panose="020B0604020104020204" pitchFamily="34" charset="0"/>
              </a:rPr>
              <a:t> Dash lab, as an external reference and peer-review purpose</a:t>
            </a:r>
          </a:p>
          <a:p>
            <a:endParaRPr lang="en-US" noProof="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Build a Dashboard with </a:t>
            </a:r>
            <a:r>
              <a:rPr lang="en-US" noProof="0" dirty="0" err="1">
                <a:solidFill>
                  <a:srgbClr val="0B49CB"/>
                </a:solidFill>
                <a:latin typeface="Abadi"/>
              </a:rPr>
              <a:t>Plotly</a:t>
            </a:r>
            <a:r>
              <a:rPr lang="en-US" noProof="0"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noProof="0" smtClean="0"/>
              <a:t>22</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noProof="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noProof="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noProof="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noProof="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noProof="0" dirty="0">
                <a:solidFill>
                  <a:schemeClr val="accent3">
                    <a:lumMod val="25000"/>
                  </a:schemeClr>
                </a:solidFill>
                <a:latin typeface="Abadi" panose="020B0604020104020204" pitchFamily="34" charset="0"/>
              </a:rPr>
              <a:t>Predictive analysis results</a:t>
            </a:r>
          </a:p>
          <a:p>
            <a:pPr lvl="1"/>
            <a:endParaRPr lang="en-US" sz="1800" noProof="0" dirty="0"/>
          </a:p>
          <a:p>
            <a:pPr marL="457200" lvl="1" indent="0">
              <a:buNone/>
            </a:pPr>
            <a:endParaRPr lang="en-US" sz="1800" noProof="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noProof="0" smtClean="0"/>
              <a:t>23</a:t>
            </a:fld>
            <a:endParaRPr lang="en-US" noProof="0"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Results</a:t>
            </a:r>
            <a:endParaRPr lang="en-US" noProof="0"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noProof="0"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noProof="0" smtClean="0"/>
              <a:t>25</a:t>
            </a:fld>
            <a:endParaRPr lang="en-US" noProof="0"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Show a scatter plot of Flight Number vs. Launch Site</a:t>
            </a: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Flight Number vs. Launch Site</a:t>
            </a:r>
            <a:endParaRPr lang="en-US" noProof="0"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noProof="0" smtClean="0"/>
              <a:t>26</a:t>
            </a:fld>
            <a:endParaRPr lang="en-US" noProof="0"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Show a scatter plot of Payload vs. Launch Site</a:t>
            </a: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noProof="0" smtClean="0"/>
              <a:t>27</a:t>
            </a:fld>
            <a:endParaRPr lang="en-US" noProof="0"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Show a bar chart for the success rate of each orbit type</a:t>
            </a: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Success Rate vs. Orbit Type</a:t>
            </a:r>
            <a:endParaRPr lang="en-US" noProof="0"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noProof="0" smtClean="0"/>
              <a:t>28</a:t>
            </a:fld>
            <a:endParaRPr lang="en-US" noProof="0"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Show a scatter point of Flight number vs. Orbit type</a:t>
            </a: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Flight Number vs. Orbit Type</a:t>
            </a:r>
            <a:endParaRPr lang="en-US" noProof="0"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noProof="0" smtClean="0"/>
              <a:t>29</a:t>
            </a:fld>
            <a:endParaRPr lang="en-US" noProof="0"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Show a scatter point of payload vs. orbit type</a:t>
            </a: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Payload vs. Orbit Type</a:t>
            </a:r>
            <a:endParaRPr lang="en-US" noProof="0"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025573"/>
            <a:ext cx="2743200" cy="401638"/>
          </a:xfrm>
        </p:spPr>
        <p:txBody>
          <a:bodyPr anchor="ctr">
            <a:normAutofit/>
          </a:bodyPr>
          <a:lstStyle/>
          <a:p>
            <a:fld id="{5075537C-CA84-1446-933C-8E9D027F9201}" type="slidenum">
              <a:rPr lang="en-US" noProof="0" smtClean="0"/>
              <a:pPr/>
              <a:t>3</a:t>
            </a:fld>
            <a:endParaRPr lang="en-US" noProof="0"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49179"/>
            <a:ext cx="10515600" cy="421129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noProof="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Executive Summary</a:t>
            </a:r>
            <a:endParaRPr lang="en-US" noProof="0" dirty="0">
              <a:solidFill>
                <a:srgbClr val="0B49CB"/>
              </a:solidFill>
            </a:endParaRPr>
          </a:p>
        </p:txBody>
      </p:sp>
      <p:sp>
        <p:nvSpPr>
          <p:cNvPr id="5" name="TextBox 4">
            <a:extLst>
              <a:ext uri="{FF2B5EF4-FFF2-40B4-BE49-F238E27FC236}">
                <a16:creationId xmlns:a16="http://schemas.microsoft.com/office/drawing/2014/main" id="{BAC36412-625B-83BC-9FA4-E0E9803D034C}"/>
              </a:ext>
            </a:extLst>
          </p:cNvPr>
          <p:cNvSpPr txBox="1"/>
          <p:nvPr/>
        </p:nvSpPr>
        <p:spPr>
          <a:xfrm>
            <a:off x="770011" y="1483502"/>
            <a:ext cx="10515600" cy="4149854"/>
          </a:xfrm>
          <a:prstGeom prst="rect">
            <a:avLst/>
          </a:prstGeom>
          <a:noFill/>
        </p:spPr>
        <p:txBody>
          <a:bodyPr wrap="square">
            <a:spAutoFit/>
          </a:bodyPr>
          <a:lstStyle/>
          <a:p>
            <a:pPr marL="285750" indent="-285750">
              <a:lnSpc>
                <a:spcPct val="100000"/>
              </a:lnSpc>
              <a:spcBef>
                <a:spcPts val="1400"/>
              </a:spcBef>
              <a:buFont typeface="Arial" panose="020B0604020202020204" pitchFamily="34" charset="0"/>
              <a:buChar char="•"/>
            </a:pPr>
            <a:r>
              <a:rPr lang="en-US" sz="1800" noProof="0" dirty="0">
                <a:solidFill>
                  <a:schemeClr val="accent3">
                    <a:lumMod val="25000"/>
                  </a:schemeClr>
                </a:solidFill>
                <a:latin typeface="Abadi" panose="020B0604020104020204" pitchFamily="34" charset="0"/>
              </a:rPr>
              <a:t>Exploratory data </a:t>
            </a:r>
            <a:r>
              <a:rPr lang="en-US" noProof="0" dirty="0">
                <a:solidFill>
                  <a:schemeClr val="accent3">
                    <a:lumMod val="25000"/>
                  </a:schemeClr>
                </a:solidFill>
                <a:latin typeface="Abadi" panose="020B0604020104020204" pitchFamily="34" charset="0"/>
              </a:rPr>
              <a:t>a</a:t>
            </a:r>
            <a:r>
              <a:rPr lang="en-US" sz="1800" noProof="0" dirty="0">
                <a:solidFill>
                  <a:schemeClr val="accent3">
                    <a:lumMod val="25000"/>
                  </a:schemeClr>
                </a:solidFill>
                <a:latin typeface="Abadi" panose="020B0604020104020204" pitchFamily="34" charset="0"/>
              </a:rPr>
              <a:t>nalysis was conducted using a predictive approach to find patterns, distributions, correlations and anomalies, using the SpaceX REST API as the main data source. </a:t>
            </a:r>
            <a:r>
              <a:rPr lang="en-US" noProof="0" dirty="0">
                <a:solidFill>
                  <a:schemeClr val="accent3">
                    <a:lumMod val="25000"/>
                  </a:schemeClr>
                </a:solidFill>
                <a:latin typeface="Abadi" panose="020B0604020104020204" pitchFamily="34" charset="0"/>
              </a:rPr>
              <a:t>C</a:t>
            </a:r>
            <a:r>
              <a:rPr lang="en-US" sz="1800" noProof="0" dirty="0">
                <a:solidFill>
                  <a:schemeClr val="accent3">
                    <a:lumMod val="25000"/>
                  </a:schemeClr>
                </a:solidFill>
                <a:latin typeface="Abadi" panose="020B0604020104020204" pitchFamily="34" charset="0"/>
              </a:rPr>
              <a:t>omplementary data was sourced from Wikipedia using web scrapping techniques. </a:t>
            </a:r>
            <a:r>
              <a:rPr lang="en-US" noProof="0" dirty="0">
                <a:solidFill>
                  <a:schemeClr val="accent3">
                    <a:lumMod val="25000"/>
                  </a:schemeClr>
                </a:solidFill>
                <a:latin typeface="Abadi" panose="020B0604020104020204" pitchFamily="34" charset="0"/>
              </a:rPr>
              <a:t>Data was cleaned and prepared for machine learning using One Hot Encoding. Interactive visual analytics were developed with Folium as well interactive dashboards using </a:t>
            </a:r>
            <a:r>
              <a:rPr lang="en-US" noProof="0" dirty="0" err="1">
                <a:solidFill>
                  <a:schemeClr val="accent3">
                    <a:lumMod val="25000"/>
                  </a:schemeClr>
                </a:solidFill>
                <a:latin typeface="Abadi" panose="020B0604020104020204" pitchFamily="34" charset="0"/>
              </a:rPr>
              <a:t>Plotly</a:t>
            </a:r>
            <a:r>
              <a:rPr lang="en-US" noProof="0" dirty="0">
                <a:solidFill>
                  <a:schemeClr val="accent3">
                    <a:lumMod val="25000"/>
                  </a:schemeClr>
                </a:solidFill>
                <a:latin typeface="Abadi" panose="020B0604020104020204" pitchFamily="34" charset="0"/>
              </a:rPr>
              <a:t> Dash. Machine learning pipelines were set up to test multiple classifiers, including Logistic Regression, Support Vector Machine (SVM), Decision Tree Classifier and K-Nearest Neighbors (KNN). Model hyperparameters where optimized and the results visualized on Confusion matrices.</a:t>
            </a:r>
            <a:endParaRPr lang="en-US" sz="1800" noProof="0" dirty="0">
              <a:solidFill>
                <a:schemeClr val="accent3">
                  <a:lumMod val="25000"/>
                </a:schemeClr>
              </a:solidFill>
              <a:latin typeface="Abadi" panose="020B0604020104020204" pitchFamily="34" charset="0"/>
            </a:endParaRPr>
          </a:p>
          <a:p>
            <a:pPr marL="285750" indent="-285750">
              <a:lnSpc>
                <a:spcPct val="100000"/>
              </a:lnSpc>
              <a:spcBef>
                <a:spcPts val="1400"/>
              </a:spcBef>
              <a:buFont typeface="Arial" panose="020B0604020202020204" pitchFamily="34" charset="0"/>
              <a:buChar char="•"/>
            </a:pPr>
            <a:r>
              <a:rPr lang="en-US" sz="1800" noProof="0" dirty="0">
                <a:solidFill>
                  <a:schemeClr val="accent3">
                    <a:lumMod val="25000"/>
                  </a:schemeClr>
                </a:solidFill>
                <a:latin typeface="Abadi" panose="020B0604020104020204" pitchFamily="34" charset="0"/>
              </a:rPr>
              <a:t>From the exploratory data analysis we can observe that landing success rate has been increasing since 2010 reaching 80% success rate as of 2020. We can also observe that Geostationary Orbits (GTO) had the lowest success rate with 50%. All machine learning prediction models reached an 83% accuracy. The confusion matrices demonstrated the ability of the model to predict with perfect accuracy True Positives (Successful landings) but struggled with predict True Negatives (Failed landing).</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noProof="0" smtClean="0"/>
              <a:t>30</a:t>
            </a:fld>
            <a:endParaRPr lang="en-US" noProof="0"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Show a line chart of yearly average success rate</a:t>
            </a: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noProof="0" smtClean="0"/>
              <a:t>31</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noProof="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noProof="0" smtClean="0"/>
              <a:t>32</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noProof="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noProof="0" smtClean="0"/>
              <a:t>33</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noProof="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noProof="0" smtClean="0"/>
              <a:t>34</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noProof="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noProof="0" smtClean="0"/>
              <a:t>35</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noProof="0" dirty="0">
                <a:solidFill>
                  <a:schemeClr val="accent3">
                    <a:lumMod val="25000"/>
                  </a:schemeClr>
                </a:solidFill>
                <a:latin typeface="Abadi"/>
              </a:rPr>
              <a:t>Find the dates of the first successful landing outcome on ground pad</a:t>
            </a:r>
            <a:endParaRPr lang="en-US" noProof="0" dirty="0">
              <a:solidFill>
                <a:schemeClr val="accent3">
                  <a:lumMod val="25000"/>
                </a:schemeClr>
              </a:solidFill>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noProof="0" smtClean="0"/>
              <a:t>36</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noProof="0" dirty="0">
                <a:solidFill>
                  <a:schemeClr val="accent3">
                    <a:lumMod val="25000"/>
                  </a:schemeClr>
                </a:solidFill>
                <a:latin typeface="Abadi"/>
              </a:rPr>
              <a:t>List the names of boosters which have successfully landed on drone ship and had payload mass greater than 4000 but less than 6000</a:t>
            </a: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noProof="0" smtClean="0"/>
              <a:t>37</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noProof="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noProof="0" smtClean="0"/>
              <a:t>38</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noProof="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noProof="0" smtClean="0"/>
              <a:t>39</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noProof="0" dirty="0">
                <a:solidFill>
                  <a:schemeClr val="accent3">
                    <a:lumMod val="25000"/>
                  </a:schemeClr>
                </a:solidFill>
                <a:latin typeface="Abadi"/>
              </a:rPr>
              <a:t>List the failed </a:t>
            </a:r>
            <a:r>
              <a:rPr lang="en-US" sz="2200" noProof="0" dirty="0" err="1">
                <a:solidFill>
                  <a:schemeClr val="accent3">
                    <a:lumMod val="25000"/>
                  </a:schemeClr>
                </a:solidFill>
                <a:latin typeface="Abadi"/>
              </a:rPr>
              <a:t>landing_outcomes</a:t>
            </a:r>
            <a:r>
              <a:rPr lang="en-US" sz="2200" noProof="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a:rPr>
              <a:t>Present your query result with a short explanation here</a:t>
            </a:r>
            <a:endParaRPr lang="en-US" noProof="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noProof="0" smtClean="0"/>
              <a:pPr>
                <a:spcAft>
                  <a:spcPts val="600"/>
                </a:spcAft>
              </a:pPr>
              <a:t>4</a:t>
            </a:fld>
            <a:endParaRPr lang="en-US" noProof="0"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Introduction</a:t>
            </a:r>
            <a:endParaRPr lang="en-US" noProof="0"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75509"/>
            <a:ext cx="10629904" cy="45500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Launching rockets is a multi million-dollar endeavor. Right now, the space launch market is entirely dominated by SpaceX, composing over 75% of all commercial launches as of 2023. Their main advantage is their ability to reuse their rockets, cutting their costs per launch from $150 million to $97 million. </a:t>
            </a:r>
          </a:p>
          <a:p>
            <a:pPr>
              <a:lnSpc>
                <a:spcPct val="100000"/>
              </a:lnSpc>
              <a:spcBef>
                <a:spcPts val="1400"/>
              </a:spcBef>
            </a:pPr>
            <a:r>
              <a:rPr lang="en-US" sz="2200" noProof="0" dirty="0">
                <a:solidFill>
                  <a:schemeClr val="accent3">
                    <a:lumMod val="25000"/>
                  </a:schemeClr>
                </a:solidFill>
                <a:latin typeface="Abadi" panose="020B0604020104020204" pitchFamily="34" charset="0"/>
              </a:rPr>
              <a:t>Being able to predict whether the first stage will land would give an advantage to competitors by estimating launch costs.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noProof="0" smtClean="0"/>
              <a:t>40</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noProof="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noProof="0"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noProof="0" smtClean="0"/>
              <a:t>42</a:t>
            </a:fld>
            <a:endParaRPr lang="en-US" noProof="0"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noProof="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a:rPr>
              <a:t>Explore the generated folium map and make a proper screenshot to include all launch sites’ location markers on a global map</a:t>
            </a:r>
            <a:endParaRPr lang="en-US" noProof="0" dirty="0">
              <a:solidFill>
                <a:schemeClr val="accent3">
                  <a:lumMod val="25000"/>
                </a:schemeClr>
              </a:solidFill>
            </a:endParaRP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a:rPr>
              <a:t>Explain the important elements and findings on the screenshot</a:t>
            </a:r>
          </a:p>
          <a:p>
            <a:endParaRPr lang="en-US" noProof="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noProof="0" smtClean="0"/>
              <a:t>43</a:t>
            </a:fld>
            <a:endParaRPr lang="en-US" noProof="0"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noProof="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a:ea typeface="+mn-lt"/>
                <a:cs typeface="+mn-lt"/>
              </a:rPr>
              <a:t>Explore the folium</a:t>
            </a:r>
            <a:r>
              <a:rPr lang="en-US" sz="2200" noProof="0" dirty="0">
                <a:solidFill>
                  <a:schemeClr val="accent3">
                    <a:lumMod val="25000"/>
                  </a:schemeClr>
                </a:solidFill>
                <a:latin typeface="Abadi"/>
              </a:rPr>
              <a:t> map and make a proper screenshot to show the color-labeled launch outcomes on the map</a:t>
            </a:r>
            <a:endParaRPr lang="en-US" noProof="0" dirty="0">
              <a:solidFill>
                <a:schemeClr val="accent3">
                  <a:lumMod val="25000"/>
                </a:schemeClr>
              </a:solidFill>
              <a:latin typeface="Abadi"/>
            </a:endParaRP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a:rPr>
              <a:t>Explain the important elements and findings on the screenshot</a:t>
            </a:r>
            <a:endParaRPr lang="en-US" noProof="0" dirty="0">
              <a:solidFill>
                <a:schemeClr val="accent3">
                  <a:lumMod val="25000"/>
                </a:schemeClr>
              </a:solidFill>
              <a:latin typeface="Abadi"/>
            </a:endParaRPr>
          </a:p>
          <a:p>
            <a:pPr>
              <a:spcBef>
                <a:spcPts val="1400"/>
              </a:spcBef>
            </a:pPr>
            <a:endParaRPr lang="en-US" noProof="0"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noProof="0" smtClean="0"/>
              <a:t>44</a:t>
            </a:fld>
            <a:endParaRPr lang="en-US" noProof="0"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noProof="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noProof="0" dirty="0">
              <a:solidFill>
                <a:schemeClr val="accent3">
                  <a:lumMod val="25000"/>
                </a:schemeClr>
              </a:solidFill>
              <a:latin typeface="Abadi"/>
            </a:endParaRP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a:rPr>
              <a:t>Explain the important elements and findings on the screenshot</a:t>
            </a:r>
            <a:endParaRPr lang="en-US" noProof="0" dirty="0">
              <a:solidFill>
                <a:schemeClr val="accent3">
                  <a:lumMod val="25000"/>
                </a:schemeClr>
              </a:solidFill>
              <a:latin typeface="Abadi"/>
            </a:endParaRP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noProof="0"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noProof="0" smtClean="0"/>
              <a:t>46</a:t>
            </a:fld>
            <a:endParaRPr lang="en-US" noProof="0"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noProof="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r>
              <a:rPr lang="en-US" sz="2200" noProof="0" dirty="0">
                <a:solidFill>
                  <a:schemeClr val="accent3">
                    <a:lumMod val="25000"/>
                  </a:schemeClr>
                </a:solidFill>
                <a:latin typeface="Abadi"/>
              </a:rPr>
              <a:t>Show the screenshot of launch success count for all sites, in a </a:t>
            </a:r>
            <a:r>
              <a:rPr lang="en-US" sz="2200" noProof="0" dirty="0" err="1">
                <a:solidFill>
                  <a:schemeClr val="accent3">
                    <a:lumMod val="25000"/>
                  </a:schemeClr>
                </a:solidFill>
                <a:latin typeface="Abadi"/>
              </a:rPr>
              <a:t>piechart</a:t>
            </a:r>
            <a:endParaRPr lang="en-US" sz="2200" noProof="0" dirty="0">
              <a:solidFill>
                <a:schemeClr val="accent3">
                  <a:lumMod val="25000"/>
                </a:schemeClr>
              </a:solidFill>
              <a:latin typeface="Abadi"/>
            </a:endParaRP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a:rPr>
              <a:t>Explain the important elements and findings on the screenshot</a:t>
            </a:r>
            <a:endParaRPr lang="en-US" noProof="0" dirty="0">
              <a:solidFill>
                <a:schemeClr val="accent3">
                  <a:lumMod val="25000"/>
                </a:schemeClr>
              </a:solidFill>
              <a:latin typeface="Abadi"/>
            </a:endParaRP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noProof="0" smtClean="0"/>
              <a:t>47</a:t>
            </a:fld>
            <a:endParaRPr lang="en-US" noProof="0"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noProof="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a:rPr>
              <a:t>Show the screenshot of the </a:t>
            </a:r>
            <a:r>
              <a:rPr lang="en-US" sz="2200" noProof="0" dirty="0" err="1">
                <a:solidFill>
                  <a:schemeClr val="accent3">
                    <a:lumMod val="25000"/>
                  </a:schemeClr>
                </a:solidFill>
                <a:latin typeface="Abadi"/>
              </a:rPr>
              <a:t>piechart</a:t>
            </a:r>
            <a:r>
              <a:rPr lang="en-US" sz="2200" noProof="0" dirty="0">
                <a:solidFill>
                  <a:schemeClr val="accent3">
                    <a:lumMod val="25000"/>
                  </a:schemeClr>
                </a:solidFill>
                <a:latin typeface="Abadi"/>
              </a:rPr>
              <a:t> for the launch site with highest launch success ratio</a:t>
            </a:r>
            <a:endParaRPr lang="en-US" noProof="0" dirty="0">
              <a:solidFill>
                <a:schemeClr val="accent3">
                  <a:lumMod val="25000"/>
                </a:schemeClr>
              </a:solidFill>
              <a:latin typeface="Abadi"/>
            </a:endParaRP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a:rPr>
              <a:t>Explain the important elements and findings on the screenshot</a:t>
            </a:r>
            <a:endParaRPr lang="en-US" noProof="0" dirty="0">
              <a:solidFill>
                <a:schemeClr val="accent3">
                  <a:lumMod val="25000"/>
                </a:schemeClr>
              </a:solidFill>
              <a:latin typeface="Abadi"/>
            </a:endParaRPr>
          </a:p>
          <a:p>
            <a:endParaRPr lang="en-US" noProof="0"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noProof="0" smtClean="0"/>
              <a:t>48</a:t>
            </a:fld>
            <a:endParaRPr lang="en-US" noProof="0"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r>
              <a:rPr lang="en-US" sz="2200" noProof="0" dirty="0">
                <a:solidFill>
                  <a:schemeClr val="accent3">
                    <a:lumMod val="25000"/>
                  </a:schemeClr>
                </a:solidFill>
                <a:latin typeface="Abadi"/>
              </a:rPr>
              <a:t>Explain the important elements and findings on the screenshot, such as which payload range or booster version have the largest success rate, etc.</a:t>
            </a: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noProof="0"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noProof="0" smtClean="0"/>
              <a:t>5</a:t>
            </a:fld>
            <a:endParaRPr lang="en-US" noProof="0"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noProof="0"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noProof="0" smtClean="0"/>
              <a:t>50</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noProof="0" dirty="0">
                <a:solidFill>
                  <a:schemeClr val="accent3">
                    <a:lumMod val="25000"/>
                  </a:schemeClr>
                </a:solidFill>
                <a:latin typeface="Abadi"/>
              </a:rPr>
              <a:t>Visualize the built model accuracy for all built classification models, in a bar chart</a:t>
            </a: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endParaRPr lang="en-US" sz="2200" noProof="0" dirty="0">
              <a:solidFill>
                <a:schemeClr val="accent3">
                  <a:lumMod val="25000"/>
                </a:schemeClr>
              </a:solidFill>
              <a:latin typeface="Abadi" panose="020B0604020104020204" pitchFamily="34" charset="0"/>
            </a:endParaRPr>
          </a:p>
          <a:p>
            <a:pPr>
              <a:lnSpc>
                <a:spcPct val="100000"/>
              </a:lnSpc>
              <a:spcBef>
                <a:spcPts val="1400"/>
              </a:spcBef>
            </a:pPr>
            <a:r>
              <a:rPr lang="en-US" sz="2200" noProof="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Classification Accuracy</a:t>
            </a:r>
            <a:endParaRPr lang="en-US" noProof="0"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noProof="0" smtClean="0"/>
              <a:t>51</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Confusion Matrix</a:t>
            </a:r>
            <a:endParaRPr lang="en-US" noProof="0"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noProof="0" smtClean="0"/>
              <a:t>52</a:t>
            </a:fld>
            <a:endParaRPr lang="en-US" noProof="0"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Point 1</a:t>
            </a:r>
          </a:p>
          <a:p>
            <a:pPr>
              <a:lnSpc>
                <a:spcPct val="100000"/>
              </a:lnSpc>
              <a:spcBef>
                <a:spcPts val="1400"/>
              </a:spcBef>
            </a:pPr>
            <a:r>
              <a:rPr lang="en-US" sz="2200" noProof="0" dirty="0">
                <a:solidFill>
                  <a:schemeClr val="accent3">
                    <a:lumMod val="25000"/>
                  </a:schemeClr>
                </a:solidFill>
                <a:latin typeface="Abadi" panose="020B0604020104020204" pitchFamily="34" charset="0"/>
              </a:rPr>
              <a:t>Point 2</a:t>
            </a:r>
          </a:p>
          <a:p>
            <a:pPr>
              <a:lnSpc>
                <a:spcPct val="100000"/>
              </a:lnSpc>
              <a:spcBef>
                <a:spcPts val="1400"/>
              </a:spcBef>
            </a:pPr>
            <a:r>
              <a:rPr lang="en-US" sz="2200" noProof="0" dirty="0">
                <a:solidFill>
                  <a:schemeClr val="accent3">
                    <a:lumMod val="25000"/>
                  </a:schemeClr>
                </a:solidFill>
                <a:latin typeface="Abadi" panose="020B0604020104020204" pitchFamily="34" charset="0"/>
              </a:rPr>
              <a:t>Point 3</a:t>
            </a:r>
          </a:p>
          <a:p>
            <a:pPr>
              <a:lnSpc>
                <a:spcPct val="100000"/>
              </a:lnSpc>
              <a:spcBef>
                <a:spcPts val="1400"/>
              </a:spcBef>
            </a:pPr>
            <a:r>
              <a:rPr lang="en-US" sz="2200" noProof="0" dirty="0">
                <a:solidFill>
                  <a:schemeClr val="accent3">
                    <a:lumMod val="25000"/>
                  </a:schemeClr>
                </a:solidFill>
                <a:latin typeface="Abadi" panose="020B0604020104020204" pitchFamily="34" charset="0"/>
              </a:rPr>
              <a:t>Point 4</a:t>
            </a:r>
          </a:p>
          <a:p>
            <a:pPr>
              <a:lnSpc>
                <a:spcPct val="100000"/>
              </a:lnSpc>
              <a:spcBef>
                <a:spcPts val="1400"/>
              </a:spcBef>
            </a:pPr>
            <a:r>
              <a:rPr lang="en-US" sz="2200" noProof="0" dirty="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Conclusions</a:t>
            </a:r>
            <a:endParaRPr lang="en-US" noProof="0"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noProof="0" smtClean="0"/>
              <a:t>53</a:t>
            </a:fld>
            <a:endParaRPr lang="en-US" noProof="0"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noProof="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Appendix</a:t>
            </a:r>
            <a:endParaRPr lang="en-US" noProof="0"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noProof="0" smtClean="0"/>
              <a:t>6</a:t>
            </a:fld>
            <a:endParaRPr lang="en-US" noProof="0"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4987417"/>
          </a:xfrm>
          <a:prstGeom prst="rect">
            <a:avLst/>
          </a:prstGeom>
        </p:spPr>
        <p:txBody>
          <a:bodyPr lIns="91440" tIns="45720" rIns="91440" bIns="45720" anchor="t">
            <a:normAutofit fontScale="4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noProof="0" dirty="0">
                <a:solidFill>
                  <a:srgbClr val="0B49CB"/>
                </a:solidFill>
                <a:latin typeface="Abadi"/>
              </a:rPr>
              <a:t>Executive Summary</a:t>
            </a:r>
          </a:p>
          <a:p>
            <a:pPr marL="0" indent="0">
              <a:lnSpc>
                <a:spcPct val="120000"/>
              </a:lnSpc>
              <a:spcBef>
                <a:spcPts val="1400"/>
              </a:spcBef>
              <a:buNone/>
            </a:pPr>
            <a:r>
              <a:rPr lang="en-US" sz="4500" noProof="0" dirty="0">
                <a:solidFill>
                  <a:schemeClr val="tx1"/>
                </a:solidFill>
                <a:latin typeface="Abadi"/>
              </a:rPr>
              <a:t>Data was collected from two main sources: SpaceX API using Python’s Requests module and Wikipedia Falcon 9 launch records using </a:t>
            </a:r>
            <a:r>
              <a:rPr lang="en-US" sz="4500" noProof="0" dirty="0" err="1">
                <a:solidFill>
                  <a:schemeClr val="tx1"/>
                </a:solidFill>
                <a:latin typeface="Abadi"/>
              </a:rPr>
              <a:t>BeautifulSoup</a:t>
            </a:r>
            <a:r>
              <a:rPr lang="en-US" sz="4500" noProof="0" dirty="0">
                <a:solidFill>
                  <a:schemeClr val="tx1"/>
                </a:solidFill>
                <a:latin typeface="Abadi"/>
              </a:rPr>
              <a:t>.</a:t>
            </a:r>
          </a:p>
          <a:p>
            <a:pPr marL="0" indent="0">
              <a:lnSpc>
                <a:spcPct val="120000"/>
              </a:lnSpc>
              <a:spcBef>
                <a:spcPts val="1400"/>
              </a:spcBef>
              <a:buNone/>
            </a:pPr>
            <a:r>
              <a:rPr lang="en-US" sz="4500" noProof="0" dirty="0">
                <a:solidFill>
                  <a:schemeClr val="tx1"/>
                </a:solidFill>
                <a:latin typeface="Abadi"/>
              </a:rPr>
              <a:t>Data was cleaned and transformed using Pandas and </a:t>
            </a:r>
            <a:r>
              <a:rPr lang="en-US" sz="4500" noProof="0" dirty="0" err="1">
                <a:solidFill>
                  <a:schemeClr val="tx1"/>
                </a:solidFill>
                <a:latin typeface="Abadi"/>
              </a:rPr>
              <a:t>Numpy</a:t>
            </a:r>
            <a:r>
              <a:rPr lang="en-US" sz="4500" noProof="0" dirty="0">
                <a:solidFill>
                  <a:schemeClr val="tx1"/>
                </a:solidFill>
                <a:latin typeface="Abadi"/>
              </a:rPr>
              <a:t>. One hot encoding was used to transform the data in preparation for machine learning.</a:t>
            </a:r>
          </a:p>
          <a:p>
            <a:pPr marL="0" indent="0">
              <a:lnSpc>
                <a:spcPct val="120000"/>
              </a:lnSpc>
              <a:spcBef>
                <a:spcPts val="1400"/>
              </a:spcBef>
              <a:buNone/>
            </a:pPr>
            <a:r>
              <a:rPr lang="en-US" sz="4500" noProof="0" dirty="0">
                <a:solidFill>
                  <a:schemeClr val="tx1"/>
                </a:solidFill>
                <a:latin typeface="Abadi"/>
              </a:rPr>
              <a:t>EDA was performed using matplotlib and seaborn for plotting and key data points were extracted using SQL.</a:t>
            </a:r>
          </a:p>
          <a:p>
            <a:pPr marL="0" indent="0">
              <a:lnSpc>
                <a:spcPct val="120000"/>
              </a:lnSpc>
              <a:spcBef>
                <a:spcPts val="1400"/>
              </a:spcBef>
              <a:buNone/>
            </a:pPr>
            <a:r>
              <a:rPr lang="en-US" sz="4500" noProof="0" dirty="0">
                <a:solidFill>
                  <a:schemeClr val="tx1"/>
                </a:solidFill>
                <a:latin typeface="Abadi" panose="020B0604020104020204" pitchFamily="34" charset="0"/>
              </a:rPr>
              <a:t>Interactive visual analytics were developed with Folium as well interactive dashboards using </a:t>
            </a:r>
            <a:r>
              <a:rPr lang="en-US" sz="4500" noProof="0" dirty="0" err="1">
                <a:solidFill>
                  <a:schemeClr val="tx1"/>
                </a:solidFill>
                <a:latin typeface="Abadi" panose="020B0604020104020204" pitchFamily="34" charset="0"/>
              </a:rPr>
              <a:t>Plotly</a:t>
            </a:r>
            <a:r>
              <a:rPr lang="en-US" sz="4500" noProof="0" dirty="0">
                <a:solidFill>
                  <a:schemeClr val="tx1"/>
                </a:solidFill>
                <a:latin typeface="Abadi" panose="020B0604020104020204" pitchFamily="34" charset="0"/>
              </a:rPr>
              <a:t> Dash. </a:t>
            </a:r>
          </a:p>
          <a:p>
            <a:pPr marL="0" indent="0">
              <a:lnSpc>
                <a:spcPct val="100000"/>
              </a:lnSpc>
              <a:spcBef>
                <a:spcPts val="1400"/>
              </a:spcBef>
              <a:buNone/>
            </a:pPr>
            <a:r>
              <a:rPr lang="en-US" sz="4500" noProof="0" dirty="0">
                <a:solidFill>
                  <a:schemeClr val="tx1"/>
                </a:solidFill>
                <a:latin typeface="Abadi" panose="020B0604020104020204" pitchFamily="34" charset="0"/>
              </a:rPr>
              <a:t>Machine learning pipelines were set up to test multiple classification models, including Logistic Regression, Support Vector Machine (SVM), Decision Tree Classifier and K-Nearest Neighbors (KNN). Model hyperparameters where optimized and the results visualized on Confusion matrices.</a:t>
            </a:r>
            <a:endParaRPr lang="en-US" sz="4500" noProof="0" dirty="0">
              <a:solidFill>
                <a:schemeClr val="tx1"/>
              </a:solidFill>
              <a:latin typeface="Abadi"/>
            </a:endParaRP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endParaRPr lang="en-US" sz="2200" noProof="0" dirty="0">
              <a:solidFill>
                <a:schemeClr val="accent3">
                  <a:lumMod val="25000"/>
                </a:schemeClr>
              </a:solidFill>
              <a:latin typeface="Abadi"/>
            </a:endParaRPr>
          </a:p>
          <a:p>
            <a:pPr>
              <a:lnSpc>
                <a:spcPct val="100000"/>
              </a:lnSpc>
              <a:spcBef>
                <a:spcPts val="1400"/>
              </a:spcBef>
            </a:pPr>
            <a:endParaRPr lang="en-US" sz="2200" noProof="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Methodology</a:t>
            </a:r>
            <a:endParaRPr lang="en-US" noProof="0"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noProof="0" smtClean="0"/>
              <a:t>7</a:t>
            </a:fld>
            <a:endParaRPr lang="en-US" noProof="0"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4"/>
            <a:ext cx="4561843" cy="4493725"/>
          </a:xfrm>
          <a:prstGeom prst="rect">
            <a:avLst/>
          </a:prstGeom>
        </p:spPr>
        <p:txBody>
          <a:bodyPr/>
          <a:lstStyle/>
          <a:p>
            <a:pPr marL="0" indent="0">
              <a:buNone/>
            </a:pPr>
            <a:r>
              <a:rPr lang="en-US" noProof="0" dirty="0">
                <a:latin typeface="Abadi"/>
              </a:rPr>
              <a:t>Data was collected from two main sources: SpaceX API using Python’s Requests module and Wikipedia Falcon 9 launch records using </a:t>
            </a:r>
            <a:r>
              <a:rPr lang="en-US" noProof="0" dirty="0" err="1">
                <a:latin typeface="Abadi"/>
              </a:rPr>
              <a:t>BeautifulSoup</a:t>
            </a:r>
            <a:r>
              <a:rPr lang="en-US" noProof="0" dirty="0">
                <a:latin typeface="Abadi"/>
              </a:rPr>
              <a:t>.</a:t>
            </a:r>
          </a:p>
          <a:p>
            <a:pPr marL="0" indent="0">
              <a:buNone/>
            </a:pPr>
            <a:endParaRPr lang="en-US" noProof="0"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Data Collection</a:t>
            </a:r>
            <a:endParaRPr lang="en-US" noProof="0" dirty="0">
              <a:solidFill>
                <a:srgbClr val="0B49CB"/>
              </a:solidFill>
            </a:endParaRPr>
          </a:p>
        </p:txBody>
      </p:sp>
      <p:sp>
        <p:nvSpPr>
          <p:cNvPr id="2" name="Flowchart: Terminator 1">
            <a:extLst>
              <a:ext uri="{FF2B5EF4-FFF2-40B4-BE49-F238E27FC236}">
                <a16:creationId xmlns:a16="http://schemas.microsoft.com/office/drawing/2014/main" id="{E6532866-C2BB-CA3A-284D-91DFD33042BC}"/>
              </a:ext>
            </a:extLst>
          </p:cNvPr>
          <p:cNvSpPr/>
          <p:nvPr/>
        </p:nvSpPr>
        <p:spPr>
          <a:xfrm>
            <a:off x="8747544" y="1551099"/>
            <a:ext cx="1356000" cy="549049"/>
          </a:xfrm>
          <a:prstGeom prst="flowChartTerminator">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noProof="0" dirty="0">
                <a:solidFill>
                  <a:schemeClr val="tx1"/>
                </a:solidFill>
              </a:rPr>
              <a:t>Start</a:t>
            </a:r>
          </a:p>
        </p:txBody>
      </p:sp>
      <p:sp>
        <p:nvSpPr>
          <p:cNvPr id="3" name="Flowchart: Data 2">
            <a:extLst>
              <a:ext uri="{FF2B5EF4-FFF2-40B4-BE49-F238E27FC236}">
                <a16:creationId xmlns:a16="http://schemas.microsoft.com/office/drawing/2014/main" id="{CF61B566-BFB2-ECC3-7F6D-0021ED14E7EC}"/>
              </a:ext>
            </a:extLst>
          </p:cNvPr>
          <p:cNvSpPr/>
          <p:nvPr/>
        </p:nvSpPr>
        <p:spPr>
          <a:xfrm>
            <a:off x="7299096" y="3385104"/>
            <a:ext cx="1692000" cy="792000"/>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noProof="0" dirty="0">
                <a:solidFill>
                  <a:schemeClr val="tx1"/>
                </a:solidFill>
              </a:rPr>
              <a:t>SpaceX API</a:t>
            </a:r>
          </a:p>
        </p:txBody>
      </p:sp>
      <p:sp>
        <p:nvSpPr>
          <p:cNvPr id="4" name="Flowchart: Data 3">
            <a:extLst>
              <a:ext uri="{FF2B5EF4-FFF2-40B4-BE49-F238E27FC236}">
                <a16:creationId xmlns:a16="http://schemas.microsoft.com/office/drawing/2014/main" id="{4AE0F9B2-8295-5745-C282-C009B6A83E39}"/>
              </a:ext>
            </a:extLst>
          </p:cNvPr>
          <p:cNvSpPr/>
          <p:nvPr/>
        </p:nvSpPr>
        <p:spPr>
          <a:xfrm>
            <a:off x="9682617" y="3385104"/>
            <a:ext cx="1692000" cy="792000"/>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noProof="0" dirty="0">
                <a:solidFill>
                  <a:schemeClr val="tx1"/>
                </a:solidFill>
              </a:rPr>
              <a:t>Wikipedia Falcon 9 Launch Records </a:t>
            </a:r>
          </a:p>
        </p:txBody>
      </p:sp>
      <p:sp>
        <p:nvSpPr>
          <p:cNvPr id="7" name="Flowchart: Decision 6">
            <a:extLst>
              <a:ext uri="{FF2B5EF4-FFF2-40B4-BE49-F238E27FC236}">
                <a16:creationId xmlns:a16="http://schemas.microsoft.com/office/drawing/2014/main" id="{1162C48B-1180-77A0-51B5-24C373C4CF2C}"/>
              </a:ext>
            </a:extLst>
          </p:cNvPr>
          <p:cNvSpPr/>
          <p:nvPr/>
        </p:nvSpPr>
        <p:spPr>
          <a:xfrm>
            <a:off x="8579544" y="2435105"/>
            <a:ext cx="1692000" cy="792000"/>
          </a:xfrm>
          <a:prstGeom prst="flowChartDecision">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noProof="0" dirty="0">
                <a:solidFill>
                  <a:schemeClr val="tx1"/>
                </a:solidFill>
              </a:rPr>
              <a:t>Data Sources</a:t>
            </a:r>
          </a:p>
        </p:txBody>
      </p:sp>
      <p:sp>
        <p:nvSpPr>
          <p:cNvPr id="8" name="Flowchart: Data 7">
            <a:extLst>
              <a:ext uri="{FF2B5EF4-FFF2-40B4-BE49-F238E27FC236}">
                <a16:creationId xmlns:a16="http://schemas.microsoft.com/office/drawing/2014/main" id="{8E42DDCB-97BF-9969-CE7B-8A6799F36AEC}"/>
              </a:ext>
            </a:extLst>
          </p:cNvPr>
          <p:cNvSpPr/>
          <p:nvPr/>
        </p:nvSpPr>
        <p:spPr>
          <a:xfrm>
            <a:off x="7025393" y="5336774"/>
            <a:ext cx="1861200" cy="595041"/>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noProof="0" dirty="0">
                <a:solidFill>
                  <a:schemeClr val="tx1"/>
                </a:solidFill>
              </a:rPr>
              <a:t>Dataset_part_1.csv</a:t>
            </a:r>
          </a:p>
        </p:txBody>
      </p:sp>
      <p:sp>
        <p:nvSpPr>
          <p:cNvPr id="9" name="Flowchart: Data 8">
            <a:extLst>
              <a:ext uri="{FF2B5EF4-FFF2-40B4-BE49-F238E27FC236}">
                <a16:creationId xmlns:a16="http://schemas.microsoft.com/office/drawing/2014/main" id="{A37AE2A1-17AD-8C9A-EC8C-2B71D07A8B4A}"/>
              </a:ext>
            </a:extLst>
          </p:cNvPr>
          <p:cNvSpPr/>
          <p:nvPr/>
        </p:nvSpPr>
        <p:spPr>
          <a:xfrm>
            <a:off x="9515697" y="5354374"/>
            <a:ext cx="1692000" cy="595041"/>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noProof="0" dirty="0">
                <a:solidFill>
                  <a:schemeClr val="tx1"/>
                </a:solidFill>
              </a:rPr>
              <a:t>Spacex_web_scraped.csv</a:t>
            </a:r>
          </a:p>
        </p:txBody>
      </p:sp>
      <p:cxnSp>
        <p:nvCxnSpPr>
          <p:cNvPr id="24" name="Straight Arrow Connector 23">
            <a:extLst>
              <a:ext uri="{FF2B5EF4-FFF2-40B4-BE49-F238E27FC236}">
                <a16:creationId xmlns:a16="http://schemas.microsoft.com/office/drawing/2014/main" id="{79538225-FD21-0C5C-B91A-6CB7439B47E8}"/>
              </a:ext>
            </a:extLst>
          </p:cNvPr>
          <p:cNvCxnSpPr>
            <a:stCxn id="2" idx="2"/>
            <a:endCxn id="7" idx="0"/>
          </p:cNvCxnSpPr>
          <p:nvPr/>
        </p:nvCxnSpPr>
        <p:spPr>
          <a:xfrm>
            <a:off x="9425544" y="2100148"/>
            <a:ext cx="0" cy="33495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45" name="Flowchart: Process 44">
            <a:extLst>
              <a:ext uri="{FF2B5EF4-FFF2-40B4-BE49-F238E27FC236}">
                <a16:creationId xmlns:a16="http://schemas.microsoft.com/office/drawing/2014/main" id="{FC330F7E-63A0-54D2-8A89-57F6C53E8075}"/>
              </a:ext>
            </a:extLst>
          </p:cNvPr>
          <p:cNvSpPr/>
          <p:nvPr/>
        </p:nvSpPr>
        <p:spPr>
          <a:xfrm>
            <a:off x="7617349" y="4457898"/>
            <a:ext cx="1052348" cy="505869"/>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noProof="0" dirty="0">
                <a:solidFill>
                  <a:schemeClr val="tx1"/>
                </a:solidFill>
              </a:rPr>
              <a:t>Requests</a:t>
            </a:r>
          </a:p>
        </p:txBody>
      </p:sp>
      <p:sp>
        <p:nvSpPr>
          <p:cNvPr id="46" name="Flowchart: Process 45">
            <a:extLst>
              <a:ext uri="{FF2B5EF4-FFF2-40B4-BE49-F238E27FC236}">
                <a16:creationId xmlns:a16="http://schemas.microsoft.com/office/drawing/2014/main" id="{1EDCBC18-A549-0EB7-ED55-8CB64F03C92F}"/>
              </a:ext>
            </a:extLst>
          </p:cNvPr>
          <p:cNvSpPr/>
          <p:nvPr/>
        </p:nvSpPr>
        <p:spPr>
          <a:xfrm>
            <a:off x="10002443" y="4457898"/>
            <a:ext cx="1052348" cy="505869"/>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noProof="0" dirty="0" err="1">
                <a:solidFill>
                  <a:schemeClr val="tx1"/>
                </a:solidFill>
              </a:rPr>
              <a:t>BeautifulSoup</a:t>
            </a:r>
            <a:endParaRPr lang="en-US" sz="1200" noProof="0" dirty="0">
              <a:solidFill>
                <a:schemeClr val="tx1"/>
              </a:solidFill>
            </a:endParaRPr>
          </a:p>
        </p:txBody>
      </p:sp>
      <p:cxnSp>
        <p:nvCxnSpPr>
          <p:cNvPr id="48" name="Connector: Elbow 47">
            <a:extLst>
              <a:ext uri="{FF2B5EF4-FFF2-40B4-BE49-F238E27FC236}">
                <a16:creationId xmlns:a16="http://schemas.microsoft.com/office/drawing/2014/main" id="{AC409E23-5302-AB36-301C-96A643C6D4B1}"/>
              </a:ext>
            </a:extLst>
          </p:cNvPr>
          <p:cNvCxnSpPr>
            <a:stCxn id="7" idx="3"/>
            <a:endCxn id="4" idx="0"/>
          </p:cNvCxnSpPr>
          <p:nvPr/>
        </p:nvCxnSpPr>
        <p:spPr>
          <a:xfrm>
            <a:off x="10271544" y="2831105"/>
            <a:ext cx="426273" cy="553999"/>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953AF443-0D21-53FB-EF69-0CFEAFEEB181}"/>
              </a:ext>
            </a:extLst>
          </p:cNvPr>
          <p:cNvCxnSpPr>
            <a:cxnSpLocks/>
            <a:stCxn id="7" idx="1"/>
            <a:endCxn id="3" idx="1"/>
          </p:cNvCxnSpPr>
          <p:nvPr/>
        </p:nvCxnSpPr>
        <p:spPr>
          <a:xfrm rot="10800000" flipV="1">
            <a:off x="8145096" y="2831104"/>
            <a:ext cx="434448" cy="553999"/>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A90B4B78-C04A-418A-7547-76954D5FC433}"/>
              </a:ext>
            </a:extLst>
          </p:cNvPr>
          <p:cNvCxnSpPr>
            <a:cxnSpLocks/>
            <a:stCxn id="3" idx="4"/>
            <a:endCxn id="45" idx="0"/>
          </p:cNvCxnSpPr>
          <p:nvPr/>
        </p:nvCxnSpPr>
        <p:spPr>
          <a:xfrm flipH="1">
            <a:off x="8143523" y="4177104"/>
            <a:ext cx="1573" cy="28079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56" name="Straight Arrow Connector 55">
            <a:extLst>
              <a:ext uri="{FF2B5EF4-FFF2-40B4-BE49-F238E27FC236}">
                <a16:creationId xmlns:a16="http://schemas.microsoft.com/office/drawing/2014/main" id="{6E1D40FD-F352-DC05-2EC2-F0B2FA7C143C}"/>
              </a:ext>
            </a:extLst>
          </p:cNvPr>
          <p:cNvCxnSpPr>
            <a:cxnSpLocks/>
            <a:stCxn id="45" idx="2"/>
            <a:endCxn id="8" idx="0"/>
          </p:cNvCxnSpPr>
          <p:nvPr/>
        </p:nvCxnSpPr>
        <p:spPr>
          <a:xfrm flipH="1">
            <a:off x="8142113" y="4963767"/>
            <a:ext cx="1410" cy="37300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62" name="Straight Arrow Connector 61">
            <a:extLst>
              <a:ext uri="{FF2B5EF4-FFF2-40B4-BE49-F238E27FC236}">
                <a16:creationId xmlns:a16="http://schemas.microsoft.com/office/drawing/2014/main" id="{97BEDF93-BF02-1709-805E-24CC7E11C37C}"/>
              </a:ext>
            </a:extLst>
          </p:cNvPr>
          <p:cNvCxnSpPr>
            <a:cxnSpLocks/>
            <a:stCxn id="46" idx="2"/>
            <a:endCxn id="9" idx="0"/>
          </p:cNvCxnSpPr>
          <p:nvPr/>
        </p:nvCxnSpPr>
        <p:spPr>
          <a:xfrm>
            <a:off x="10528617" y="4963767"/>
            <a:ext cx="2280" cy="39060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66" name="Straight Arrow Connector 65">
            <a:extLst>
              <a:ext uri="{FF2B5EF4-FFF2-40B4-BE49-F238E27FC236}">
                <a16:creationId xmlns:a16="http://schemas.microsoft.com/office/drawing/2014/main" id="{16D04A3D-0011-A393-EA4C-C3D957D1ECFC}"/>
              </a:ext>
            </a:extLst>
          </p:cNvPr>
          <p:cNvCxnSpPr>
            <a:cxnSpLocks/>
            <a:stCxn id="4" idx="4"/>
            <a:endCxn id="46" idx="0"/>
          </p:cNvCxnSpPr>
          <p:nvPr/>
        </p:nvCxnSpPr>
        <p:spPr>
          <a:xfrm>
            <a:off x="10528617" y="4177104"/>
            <a:ext cx="0" cy="28079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noProof="0" smtClean="0"/>
              <a:t>8</a:t>
            </a:fld>
            <a:endParaRPr lang="en-US" noProof="0"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85000" lnSpcReduction="10000"/>
          </a:bodyPr>
          <a:lstStyle/>
          <a:p>
            <a:r>
              <a:rPr lang="en-US" noProof="0" dirty="0"/>
              <a:t>The </a:t>
            </a:r>
            <a:r>
              <a:rPr lang="en-US" b="1" noProof="0" dirty="0"/>
              <a:t>primary source</a:t>
            </a:r>
            <a:r>
              <a:rPr lang="en-US" noProof="0" dirty="0"/>
              <a:t> of data is the SpaceX REST API -&gt; </a:t>
            </a:r>
            <a:r>
              <a:rPr lang="en-US" b="1" noProof="0" dirty="0"/>
              <a:t>api.spacexdata.com/v4/</a:t>
            </a:r>
          </a:p>
          <a:p>
            <a:r>
              <a:rPr lang="en-US" noProof="0" dirty="0"/>
              <a:t>Its key endpoints are:</a:t>
            </a:r>
          </a:p>
          <a:p>
            <a:pPr lvl="1"/>
            <a:r>
              <a:rPr lang="en-US" b="1" noProof="0" dirty="0"/>
              <a:t>/launches/past </a:t>
            </a:r>
            <a:r>
              <a:rPr lang="en-US" noProof="0" dirty="0"/>
              <a:t>-&gt; past launch data (main dataset).</a:t>
            </a:r>
          </a:p>
          <a:p>
            <a:pPr lvl="1"/>
            <a:r>
              <a:rPr lang="en-US" b="1" noProof="0" dirty="0"/>
              <a:t>/capsules</a:t>
            </a:r>
            <a:r>
              <a:rPr lang="en-US" noProof="0" dirty="0"/>
              <a:t>, </a:t>
            </a:r>
            <a:r>
              <a:rPr lang="en-US" b="1" noProof="0" dirty="0"/>
              <a:t>/cores</a:t>
            </a:r>
            <a:r>
              <a:rPr lang="en-US" noProof="0" dirty="0"/>
              <a:t>, </a:t>
            </a:r>
            <a:r>
              <a:rPr lang="en-US" b="1" noProof="0" dirty="0"/>
              <a:t>/payloads</a:t>
            </a:r>
            <a:r>
              <a:rPr lang="en-US" noProof="0" dirty="0"/>
              <a:t>, </a:t>
            </a:r>
            <a:r>
              <a:rPr lang="en-US" b="1" noProof="0" dirty="0"/>
              <a:t>/launchpads</a:t>
            </a:r>
            <a:r>
              <a:rPr lang="en-US" noProof="0" dirty="0"/>
              <a:t> -&gt; detailed info by ID.</a:t>
            </a:r>
          </a:p>
          <a:p>
            <a:r>
              <a:rPr lang="en-US" noProof="0" dirty="0"/>
              <a:t>Using Python requests we obtained </a:t>
            </a:r>
            <a:r>
              <a:rPr lang="en-US" b="1" noProof="0" dirty="0"/>
              <a:t>JSON</a:t>
            </a:r>
            <a:r>
              <a:rPr lang="en-US" noProof="0" dirty="0"/>
              <a:t> objects</a:t>
            </a:r>
          </a:p>
          <a:p>
            <a:r>
              <a:rPr lang="en-US" noProof="0" dirty="0"/>
              <a:t>By using </a:t>
            </a:r>
            <a:r>
              <a:rPr lang="en-US" b="1" noProof="0" dirty="0" err="1"/>
              <a:t>json_normalise</a:t>
            </a:r>
            <a:r>
              <a:rPr lang="en-US" noProof="0" dirty="0"/>
              <a:t> from </a:t>
            </a:r>
            <a:r>
              <a:rPr lang="en-US" b="1" noProof="0" dirty="0"/>
              <a:t>Pandas </a:t>
            </a:r>
            <a:r>
              <a:rPr lang="en-US" b="1" noProof="0" dirty="0" err="1"/>
              <a:t>DataFrame</a:t>
            </a:r>
            <a:r>
              <a:rPr lang="en-US" noProof="0" dirty="0"/>
              <a:t> we transform the data into a </a:t>
            </a:r>
            <a:r>
              <a:rPr lang="en-US" b="1" noProof="0" dirty="0"/>
              <a:t>tabular structure</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Data Collection – SpaceX API</a:t>
            </a:r>
          </a:p>
        </p:txBody>
      </p:sp>
      <p:sp>
        <p:nvSpPr>
          <p:cNvPr id="35" name="TextBox 34">
            <a:extLst>
              <a:ext uri="{FF2B5EF4-FFF2-40B4-BE49-F238E27FC236}">
                <a16:creationId xmlns:a16="http://schemas.microsoft.com/office/drawing/2014/main" id="{10E73DDE-1E22-A7F8-70EC-9D77C54BA692}"/>
              </a:ext>
            </a:extLst>
          </p:cNvPr>
          <p:cNvSpPr txBox="1"/>
          <p:nvPr/>
        </p:nvSpPr>
        <p:spPr>
          <a:xfrm>
            <a:off x="0" y="6150351"/>
            <a:ext cx="7093609" cy="430887"/>
          </a:xfrm>
          <a:prstGeom prst="rect">
            <a:avLst/>
          </a:prstGeom>
          <a:noFill/>
        </p:spPr>
        <p:txBody>
          <a:bodyPr wrap="none" rtlCol="0">
            <a:spAutoFit/>
          </a:bodyPr>
          <a:lstStyle/>
          <a:p>
            <a:r>
              <a:rPr lang="en-US" sz="1100" noProof="0" dirty="0"/>
              <a:t>Notebook link:</a:t>
            </a:r>
          </a:p>
          <a:p>
            <a:r>
              <a:rPr lang="en-US" sz="1100" noProof="0" dirty="0">
                <a:hlinkClick r:id="rId4"/>
              </a:rPr>
              <a:t>https://github.com/EdgarHTT/Applied_Data_Science_Capstone/blob/main/jupyter-labs-spacex-data-collection-api.ipynb</a:t>
            </a:r>
            <a:endParaRPr lang="en-US" sz="1100" noProof="0"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4917D0BB-806E-DCD1-5A47-036C801E0F67}"/>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D4263C3-E000-C9CF-0EC6-5633C41D7685}"/>
              </a:ext>
            </a:extLst>
          </p:cNvPr>
          <p:cNvSpPr>
            <a:spLocks noGrp="1"/>
          </p:cNvSpPr>
          <p:nvPr>
            <p:ph type="sldNum" sz="quarter" idx="12"/>
          </p:nvPr>
        </p:nvSpPr>
        <p:spPr/>
        <p:txBody>
          <a:bodyPr/>
          <a:lstStyle/>
          <a:p>
            <a:fld id="{5075537C-CA84-1446-933C-8E9D027F9201}" type="slidenum">
              <a:rPr lang="en-US" noProof="0" smtClean="0"/>
              <a:t>9</a:t>
            </a:fld>
            <a:endParaRPr lang="en-US" noProof="0" dirty="0"/>
          </a:p>
        </p:txBody>
      </p:sp>
      <p:sp>
        <p:nvSpPr>
          <p:cNvPr id="4" name="Title 1">
            <a:extLst>
              <a:ext uri="{FF2B5EF4-FFF2-40B4-BE49-F238E27FC236}">
                <a16:creationId xmlns:a16="http://schemas.microsoft.com/office/drawing/2014/main" id="{0FD8615A-ACC9-646A-48EC-5296B788BE9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noProof="0" dirty="0">
                <a:solidFill>
                  <a:srgbClr val="0B49CB"/>
                </a:solidFill>
                <a:latin typeface="Abadi"/>
              </a:rPr>
              <a:t>Data Collection – SpaceX API</a:t>
            </a:r>
          </a:p>
        </p:txBody>
      </p:sp>
      <p:sp>
        <p:nvSpPr>
          <p:cNvPr id="7" name="Flowchart: Terminator 6">
            <a:extLst>
              <a:ext uri="{FF2B5EF4-FFF2-40B4-BE49-F238E27FC236}">
                <a16:creationId xmlns:a16="http://schemas.microsoft.com/office/drawing/2014/main" id="{609BEB3B-8FAF-D9F6-3ED8-73ADB1F60304}"/>
              </a:ext>
            </a:extLst>
          </p:cNvPr>
          <p:cNvSpPr/>
          <p:nvPr/>
        </p:nvSpPr>
        <p:spPr>
          <a:xfrm>
            <a:off x="162347" y="1569178"/>
            <a:ext cx="1356000" cy="549049"/>
          </a:xfrm>
          <a:prstGeom prst="flowChartTerminator">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noProof="0" dirty="0">
                <a:solidFill>
                  <a:schemeClr val="tx1"/>
                </a:solidFill>
              </a:rPr>
              <a:t>Requests</a:t>
            </a:r>
          </a:p>
        </p:txBody>
      </p:sp>
      <p:sp>
        <p:nvSpPr>
          <p:cNvPr id="8" name="TextBox 7">
            <a:extLst>
              <a:ext uri="{FF2B5EF4-FFF2-40B4-BE49-F238E27FC236}">
                <a16:creationId xmlns:a16="http://schemas.microsoft.com/office/drawing/2014/main" id="{11B16914-0D89-BCD0-9D6A-0049935C43D8}"/>
              </a:ext>
            </a:extLst>
          </p:cNvPr>
          <p:cNvSpPr txBox="1"/>
          <p:nvPr/>
        </p:nvSpPr>
        <p:spPr>
          <a:xfrm>
            <a:off x="1559482" y="1521018"/>
            <a:ext cx="554960" cy="369332"/>
          </a:xfrm>
          <a:prstGeom prst="rect">
            <a:avLst/>
          </a:prstGeom>
          <a:noFill/>
        </p:spPr>
        <p:txBody>
          <a:bodyPr wrap="none" rtlCol="0">
            <a:spAutoFit/>
          </a:bodyPr>
          <a:lstStyle/>
          <a:p>
            <a:r>
              <a:rPr lang="en-US" noProof="0" dirty="0"/>
              <a:t>GET</a:t>
            </a:r>
          </a:p>
        </p:txBody>
      </p:sp>
      <p:graphicFrame>
        <p:nvGraphicFramePr>
          <p:cNvPr id="9" name="Table 8">
            <a:extLst>
              <a:ext uri="{FF2B5EF4-FFF2-40B4-BE49-F238E27FC236}">
                <a16:creationId xmlns:a16="http://schemas.microsoft.com/office/drawing/2014/main" id="{6BFE8189-D842-8956-F253-BCE8042DCAA8}"/>
              </a:ext>
            </a:extLst>
          </p:cNvPr>
          <p:cNvGraphicFramePr>
            <a:graphicFrameLocks noGrp="1"/>
          </p:cNvGraphicFramePr>
          <p:nvPr>
            <p:extLst>
              <p:ext uri="{D42A27DB-BD31-4B8C-83A1-F6EECF244321}">
                <p14:modId xmlns:p14="http://schemas.microsoft.com/office/powerpoint/2010/main" val="302844459"/>
              </p:ext>
            </p:extLst>
          </p:nvPr>
        </p:nvGraphicFramePr>
        <p:xfrm>
          <a:off x="2196347" y="1469520"/>
          <a:ext cx="3104593" cy="753211"/>
        </p:xfrm>
        <a:graphic>
          <a:graphicData uri="http://schemas.openxmlformats.org/drawingml/2006/table">
            <a:tbl>
              <a:tblPr firstCol="1">
                <a:tableStyleId>{5C22544A-7EE6-4342-B048-85BDC9FD1C3A}</a:tableStyleId>
              </a:tblPr>
              <a:tblGrid>
                <a:gridCol w="927853">
                  <a:extLst>
                    <a:ext uri="{9D8B030D-6E8A-4147-A177-3AD203B41FA5}">
                      <a16:colId xmlns:a16="http://schemas.microsoft.com/office/drawing/2014/main" val="3850188270"/>
                    </a:ext>
                  </a:extLst>
                </a:gridCol>
                <a:gridCol w="2176740">
                  <a:extLst>
                    <a:ext uri="{9D8B030D-6E8A-4147-A177-3AD203B41FA5}">
                      <a16:colId xmlns:a16="http://schemas.microsoft.com/office/drawing/2014/main" val="4258072164"/>
                    </a:ext>
                  </a:extLst>
                </a:gridCol>
              </a:tblGrid>
              <a:tr h="375689">
                <a:tc>
                  <a:txBody>
                    <a:bodyPr/>
                    <a:lstStyle/>
                    <a:p>
                      <a:pPr algn="ctr"/>
                      <a:r>
                        <a:rPr lang="en-US" sz="1400" noProof="0" dirty="0"/>
                        <a:t>Endpoint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0" kern="1200" noProof="0" dirty="0">
                          <a:solidFill>
                            <a:schemeClr val="dk1"/>
                          </a:solidFill>
                          <a:effectLst/>
                          <a:latin typeface="+mn-lt"/>
                          <a:ea typeface="+mn-ea"/>
                          <a:cs typeface="+mn-cs"/>
                        </a:rPr>
                        <a:t>https://api.spacexdata.com/v4/launches/past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1342861"/>
                  </a:ext>
                </a:extLst>
              </a:tr>
              <a:tr h="326491">
                <a:tc>
                  <a:txBody>
                    <a:bodyPr/>
                    <a:lstStyle/>
                    <a:p>
                      <a:pPr algn="ctr"/>
                      <a:r>
                        <a:rPr lang="en-US" sz="1400" noProof="0" dirty="0"/>
                        <a:t>Response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r>
                        <a:rPr lang="en-US" sz="1400" b="0" noProof="0" dirty="0"/>
                        <a:t>JSON response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1178077"/>
                  </a:ext>
                </a:extLst>
              </a:tr>
            </a:tbl>
          </a:graphicData>
        </a:graphic>
      </p:graphicFrame>
      <p:cxnSp>
        <p:nvCxnSpPr>
          <p:cNvPr id="11" name="Straight Arrow Connector 10">
            <a:extLst>
              <a:ext uri="{FF2B5EF4-FFF2-40B4-BE49-F238E27FC236}">
                <a16:creationId xmlns:a16="http://schemas.microsoft.com/office/drawing/2014/main" id="{2B9DF7D1-5E89-B9D8-2AAC-7FB60F1ADCFA}"/>
              </a:ext>
            </a:extLst>
          </p:cNvPr>
          <p:cNvCxnSpPr>
            <a:cxnSpLocks/>
            <a:stCxn id="7" idx="3"/>
            <a:endCxn id="9" idx="1"/>
          </p:cNvCxnSpPr>
          <p:nvPr/>
        </p:nvCxnSpPr>
        <p:spPr>
          <a:xfrm>
            <a:off x="1518347" y="1843703"/>
            <a:ext cx="678000" cy="2422"/>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4" name="Flowchart: Process 13">
            <a:extLst>
              <a:ext uri="{FF2B5EF4-FFF2-40B4-BE49-F238E27FC236}">
                <a16:creationId xmlns:a16="http://schemas.microsoft.com/office/drawing/2014/main" id="{3ACFD5BB-B6F9-4829-AB92-8828BD7AE850}"/>
              </a:ext>
            </a:extLst>
          </p:cNvPr>
          <p:cNvSpPr/>
          <p:nvPr/>
        </p:nvSpPr>
        <p:spPr>
          <a:xfrm>
            <a:off x="550700" y="4626766"/>
            <a:ext cx="1356577" cy="704612"/>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err="1">
                <a:solidFill>
                  <a:schemeClr val="tx1"/>
                </a:solidFill>
              </a:rPr>
              <a:t>pd.json_normalize</a:t>
            </a:r>
            <a:r>
              <a:rPr lang="en-US" sz="1400" noProof="0" dirty="0">
                <a:solidFill>
                  <a:schemeClr val="tx1"/>
                </a:solidFill>
              </a:rPr>
              <a:t>(</a:t>
            </a:r>
            <a:r>
              <a:rPr lang="en-US" sz="1400" b="1" noProof="0" dirty="0">
                <a:solidFill>
                  <a:schemeClr val="tx1"/>
                </a:solidFill>
              </a:rPr>
              <a:t>data</a:t>
            </a:r>
            <a:r>
              <a:rPr lang="en-US" sz="1400" noProof="0" dirty="0">
                <a:solidFill>
                  <a:schemeClr val="tx1"/>
                </a:solidFill>
              </a:rPr>
              <a:t>)</a:t>
            </a:r>
          </a:p>
        </p:txBody>
      </p:sp>
      <p:sp>
        <p:nvSpPr>
          <p:cNvPr id="18" name="Flowchart: Data 17">
            <a:extLst>
              <a:ext uri="{FF2B5EF4-FFF2-40B4-BE49-F238E27FC236}">
                <a16:creationId xmlns:a16="http://schemas.microsoft.com/office/drawing/2014/main" id="{ED8E4CAD-7D37-6DD3-092A-5CF36E9A730D}"/>
              </a:ext>
            </a:extLst>
          </p:cNvPr>
          <p:cNvSpPr/>
          <p:nvPr/>
        </p:nvSpPr>
        <p:spPr>
          <a:xfrm>
            <a:off x="634714" y="3855964"/>
            <a:ext cx="1483291" cy="494442"/>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data</a:t>
            </a:r>
          </a:p>
        </p:txBody>
      </p:sp>
      <p:sp>
        <p:nvSpPr>
          <p:cNvPr id="17" name="Flowchart: Data 16">
            <a:extLst>
              <a:ext uri="{FF2B5EF4-FFF2-40B4-BE49-F238E27FC236}">
                <a16:creationId xmlns:a16="http://schemas.microsoft.com/office/drawing/2014/main" id="{7D613669-1A37-BA69-C7D8-E310DB485B9A}"/>
              </a:ext>
            </a:extLst>
          </p:cNvPr>
          <p:cNvSpPr/>
          <p:nvPr/>
        </p:nvSpPr>
        <p:spPr>
          <a:xfrm>
            <a:off x="2852291" y="2696966"/>
            <a:ext cx="1483291" cy="494442"/>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response</a:t>
            </a:r>
          </a:p>
        </p:txBody>
      </p:sp>
      <p:sp>
        <p:nvSpPr>
          <p:cNvPr id="19" name="Flowchart: Process 18">
            <a:extLst>
              <a:ext uri="{FF2B5EF4-FFF2-40B4-BE49-F238E27FC236}">
                <a16:creationId xmlns:a16="http://schemas.microsoft.com/office/drawing/2014/main" id="{473DFA7E-9069-2834-0DB7-5974D24B5F8E}"/>
              </a:ext>
            </a:extLst>
          </p:cNvPr>
          <p:cNvSpPr/>
          <p:nvPr/>
        </p:nvSpPr>
        <p:spPr>
          <a:xfrm>
            <a:off x="761149" y="2656665"/>
            <a:ext cx="1238766" cy="575044"/>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err="1">
                <a:solidFill>
                  <a:schemeClr val="tx1"/>
                </a:solidFill>
              </a:rPr>
              <a:t>response.json</a:t>
            </a:r>
            <a:r>
              <a:rPr lang="en-US" sz="1400" noProof="0" dirty="0">
                <a:solidFill>
                  <a:schemeClr val="tx1"/>
                </a:solidFill>
              </a:rPr>
              <a:t>()</a:t>
            </a:r>
          </a:p>
        </p:txBody>
      </p:sp>
      <p:graphicFrame>
        <p:nvGraphicFramePr>
          <p:cNvPr id="29" name="Table 28">
            <a:extLst>
              <a:ext uri="{FF2B5EF4-FFF2-40B4-BE49-F238E27FC236}">
                <a16:creationId xmlns:a16="http://schemas.microsoft.com/office/drawing/2014/main" id="{4DF71273-6437-80D5-0CFF-3024A2F251CD}"/>
              </a:ext>
            </a:extLst>
          </p:cNvPr>
          <p:cNvGraphicFramePr>
            <a:graphicFrameLocks noGrp="1"/>
          </p:cNvGraphicFramePr>
          <p:nvPr>
            <p:extLst>
              <p:ext uri="{D42A27DB-BD31-4B8C-83A1-F6EECF244321}">
                <p14:modId xmlns:p14="http://schemas.microsoft.com/office/powerpoint/2010/main" val="22992193"/>
              </p:ext>
            </p:extLst>
          </p:nvPr>
        </p:nvGraphicFramePr>
        <p:xfrm>
          <a:off x="5535189" y="1546505"/>
          <a:ext cx="3036120" cy="2164080"/>
        </p:xfrm>
        <a:graphic>
          <a:graphicData uri="http://schemas.openxmlformats.org/drawingml/2006/table">
            <a:tbl>
              <a:tblPr firstCol="1">
                <a:tableStyleId>{5C22544A-7EE6-4342-B048-85BDC9FD1C3A}</a:tableStyleId>
              </a:tblPr>
              <a:tblGrid>
                <a:gridCol w="907389">
                  <a:extLst>
                    <a:ext uri="{9D8B030D-6E8A-4147-A177-3AD203B41FA5}">
                      <a16:colId xmlns:a16="http://schemas.microsoft.com/office/drawing/2014/main" val="3850188270"/>
                    </a:ext>
                  </a:extLst>
                </a:gridCol>
                <a:gridCol w="2128731">
                  <a:extLst>
                    <a:ext uri="{9D8B030D-6E8A-4147-A177-3AD203B41FA5}">
                      <a16:colId xmlns:a16="http://schemas.microsoft.com/office/drawing/2014/main" val="4258072164"/>
                    </a:ext>
                  </a:extLst>
                </a:gridCol>
              </a:tblGrid>
              <a:tr h="375689">
                <a:tc>
                  <a:txBody>
                    <a:bodyPr/>
                    <a:lstStyle/>
                    <a:p>
                      <a:pPr algn="ctr"/>
                      <a:r>
                        <a:rPr lang="en-US" sz="1400" noProof="0" dirty="0"/>
                        <a:t>Endpoint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r>
                        <a:rPr lang="en-US" sz="1100" b="0" kern="1200" noProof="0" dirty="0">
                          <a:solidFill>
                            <a:schemeClr val="dk1"/>
                          </a:solidFill>
                          <a:effectLst/>
                          <a:latin typeface="+mn-lt"/>
                          <a:ea typeface="+mn-ea"/>
                          <a:cs typeface="+mn-cs"/>
                        </a:rPr>
                        <a:t>https://api.spacexdata.com/v4/cores/{core}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1342861"/>
                  </a:ext>
                </a:extLst>
              </a:tr>
              <a:tr h="326491">
                <a:tc>
                  <a:txBody>
                    <a:bodyPr/>
                    <a:lstStyle/>
                    <a:p>
                      <a:pPr algn="ctr"/>
                      <a:r>
                        <a:rPr lang="en-US" sz="1400" noProof="0" dirty="0"/>
                        <a:t>Response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r>
                        <a:rPr lang="en-US" sz="1200" b="0" noProof="0" dirty="0"/>
                        <a:t>block</a:t>
                      </a:r>
                    </a:p>
                    <a:p>
                      <a:r>
                        <a:rPr lang="en-US" sz="1200" b="0" noProof="0" dirty="0" err="1"/>
                        <a:t>reuse_count</a:t>
                      </a:r>
                      <a:endParaRPr lang="en-US" sz="1200" b="0" noProof="0" dirty="0"/>
                    </a:p>
                    <a:p>
                      <a:r>
                        <a:rPr lang="en-US" sz="1200" b="0" noProof="0" dirty="0"/>
                        <a:t>serial</a:t>
                      </a:r>
                    </a:p>
                    <a:p>
                      <a:r>
                        <a:rPr lang="en-US" sz="1200" b="0" noProof="0" dirty="0" err="1"/>
                        <a:t>landing_success</a:t>
                      </a:r>
                      <a:r>
                        <a:rPr lang="en-US" sz="1200" b="0" noProof="0" dirty="0"/>
                        <a:t>, </a:t>
                      </a:r>
                      <a:r>
                        <a:rPr lang="en-US" sz="1200" b="0" noProof="0" dirty="0" err="1"/>
                        <a:t>landing_type</a:t>
                      </a:r>
                      <a:endParaRPr lang="en-US" sz="1200" b="0" noProof="0" dirty="0"/>
                    </a:p>
                    <a:p>
                      <a:r>
                        <a:rPr lang="en-US" sz="1200" b="0" noProof="0" dirty="0"/>
                        <a:t>flight</a:t>
                      </a:r>
                    </a:p>
                    <a:p>
                      <a:r>
                        <a:rPr lang="en-US" sz="1200" b="0" noProof="0" dirty="0" err="1"/>
                        <a:t>gridfins</a:t>
                      </a:r>
                      <a:endParaRPr lang="en-US" sz="1200" b="0" noProof="0" dirty="0"/>
                    </a:p>
                    <a:p>
                      <a:r>
                        <a:rPr lang="en-US" sz="1200" b="0" noProof="0" dirty="0"/>
                        <a:t>reused</a:t>
                      </a:r>
                    </a:p>
                    <a:p>
                      <a:r>
                        <a:rPr lang="en-US" sz="1200" b="0" noProof="0" dirty="0"/>
                        <a:t>legs</a:t>
                      </a:r>
                    </a:p>
                    <a:p>
                      <a:r>
                        <a:rPr lang="en-US" sz="1200" b="0" noProof="0" dirty="0" err="1"/>
                        <a:t>landpad</a:t>
                      </a:r>
                      <a:endParaRPr lang="en-US" sz="1200" b="0" noProof="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1178077"/>
                  </a:ext>
                </a:extLst>
              </a:tr>
            </a:tbl>
          </a:graphicData>
        </a:graphic>
      </p:graphicFrame>
      <p:graphicFrame>
        <p:nvGraphicFramePr>
          <p:cNvPr id="30" name="Table 29">
            <a:extLst>
              <a:ext uri="{FF2B5EF4-FFF2-40B4-BE49-F238E27FC236}">
                <a16:creationId xmlns:a16="http://schemas.microsoft.com/office/drawing/2014/main" id="{FE7797F4-F6B0-CEE9-C37A-4AB66BE2D8EF}"/>
              </a:ext>
            </a:extLst>
          </p:cNvPr>
          <p:cNvGraphicFramePr>
            <a:graphicFrameLocks noGrp="1"/>
          </p:cNvGraphicFramePr>
          <p:nvPr>
            <p:extLst>
              <p:ext uri="{D42A27DB-BD31-4B8C-83A1-F6EECF244321}">
                <p14:modId xmlns:p14="http://schemas.microsoft.com/office/powerpoint/2010/main" val="210812063"/>
              </p:ext>
            </p:extLst>
          </p:nvPr>
        </p:nvGraphicFramePr>
        <p:xfrm>
          <a:off x="8732691" y="1553101"/>
          <a:ext cx="3036120" cy="883920"/>
        </p:xfrm>
        <a:graphic>
          <a:graphicData uri="http://schemas.openxmlformats.org/drawingml/2006/table">
            <a:tbl>
              <a:tblPr firstCol="1">
                <a:tableStyleId>{5C22544A-7EE6-4342-B048-85BDC9FD1C3A}</a:tableStyleId>
              </a:tblPr>
              <a:tblGrid>
                <a:gridCol w="907389">
                  <a:extLst>
                    <a:ext uri="{9D8B030D-6E8A-4147-A177-3AD203B41FA5}">
                      <a16:colId xmlns:a16="http://schemas.microsoft.com/office/drawing/2014/main" val="3850188270"/>
                    </a:ext>
                  </a:extLst>
                </a:gridCol>
                <a:gridCol w="2128731">
                  <a:extLst>
                    <a:ext uri="{9D8B030D-6E8A-4147-A177-3AD203B41FA5}">
                      <a16:colId xmlns:a16="http://schemas.microsoft.com/office/drawing/2014/main" val="4258072164"/>
                    </a:ext>
                  </a:extLst>
                </a:gridCol>
              </a:tblGrid>
              <a:tr h="375689">
                <a:tc>
                  <a:txBody>
                    <a:bodyPr/>
                    <a:lstStyle/>
                    <a:p>
                      <a:pPr algn="ctr"/>
                      <a:r>
                        <a:rPr lang="en-US" sz="1400" noProof="0" dirty="0"/>
                        <a:t>Endpoint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r>
                        <a:rPr lang="en-US" sz="1100" b="0" kern="1200" noProof="0" dirty="0">
                          <a:solidFill>
                            <a:schemeClr val="dk1"/>
                          </a:solidFill>
                          <a:effectLst/>
                          <a:latin typeface="+mn-lt"/>
                          <a:ea typeface="+mn-ea"/>
                          <a:cs typeface="+mn-cs"/>
                        </a:rPr>
                        <a:t>https://api.spacexdata.com/v4/payloads/{payload}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1342861"/>
                  </a:ext>
                </a:extLst>
              </a:tr>
              <a:tr h="326491">
                <a:tc>
                  <a:txBody>
                    <a:bodyPr/>
                    <a:lstStyle/>
                    <a:p>
                      <a:pPr algn="ctr"/>
                      <a:r>
                        <a:rPr lang="en-US" sz="1400" noProof="0" dirty="0"/>
                        <a:t>Response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r>
                        <a:rPr lang="en-US" sz="1200" b="0" noProof="0" dirty="0" err="1"/>
                        <a:t>mass_kg</a:t>
                      </a:r>
                      <a:endParaRPr lang="en-US" sz="1200" b="0" noProof="0" dirty="0"/>
                    </a:p>
                    <a:p>
                      <a:r>
                        <a:rPr lang="en-US" sz="1200" b="0" noProof="0" dirty="0"/>
                        <a:t>orbit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1178077"/>
                  </a:ext>
                </a:extLst>
              </a:tr>
            </a:tbl>
          </a:graphicData>
        </a:graphic>
      </p:graphicFrame>
      <p:graphicFrame>
        <p:nvGraphicFramePr>
          <p:cNvPr id="31" name="Table 30">
            <a:extLst>
              <a:ext uri="{FF2B5EF4-FFF2-40B4-BE49-F238E27FC236}">
                <a16:creationId xmlns:a16="http://schemas.microsoft.com/office/drawing/2014/main" id="{324B0B5B-5EBF-B247-DFAB-91C3ADD90AE0}"/>
              </a:ext>
            </a:extLst>
          </p:cNvPr>
          <p:cNvGraphicFramePr>
            <a:graphicFrameLocks noGrp="1"/>
          </p:cNvGraphicFramePr>
          <p:nvPr>
            <p:extLst>
              <p:ext uri="{D42A27DB-BD31-4B8C-83A1-F6EECF244321}">
                <p14:modId xmlns:p14="http://schemas.microsoft.com/office/powerpoint/2010/main" val="3774024726"/>
              </p:ext>
            </p:extLst>
          </p:nvPr>
        </p:nvGraphicFramePr>
        <p:xfrm>
          <a:off x="8732691" y="2613734"/>
          <a:ext cx="3036120" cy="1066800"/>
        </p:xfrm>
        <a:graphic>
          <a:graphicData uri="http://schemas.openxmlformats.org/drawingml/2006/table">
            <a:tbl>
              <a:tblPr firstCol="1">
                <a:tableStyleId>{5C22544A-7EE6-4342-B048-85BDC9FD1C3A}</a:tableStyleId>
              </a:tblPr>
              <a:tblGrid>
                <a:gridCol w="907389">
                  <a:extLst>
                    <a:ext uri="{9D8B030D-6E8A-4147-A177-3AD203B41FA5}">
                      <a16:colId xmlns:a16="http://schemas.microsoft.com/office/drawing/2014/main" val="3850188270"/>
                    </a:ext>
                  </a:extLst>
                </a:gridCol>
                <a:gridCol w="2128731">
                  <a:extLst>
                    <a:ext uri="{9D8B030D-6E8A-4147-A177-3AD203B41FA5}">
                      <a16:colId xmlns:a16="http://schemas.microsoft.com/office/drawing/2014/main" val="4258072164"/>
                    </a:ext>
                  </a:extLst>
                </a:gridCol>
              </a:tblGrid>
              <a:tr h="375689">
                <a:tc>
                  <a:txBody>
                    <a:bodyPr/>
                    <a:lstStyle/>
                    <a:p>
                      <a:pPr algn="ctr"/>
                      <a:r>
                        <a:rPr lang="en-US" sz="1400" noProof="0" dirty="0"/>
                        <a:t>Endpoint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r>
                        <a:rPr lang="en-US" sz="1100" b="0" kern="1200" noProof="0" dirty="0">
                          <a:solidFill>
                            <a:schemeClr val="dk1"/>
                          </a:solidFill>
                          <a:effectLst/>
                          <a:latin typeface="+mn-lt"/>
                          <a:ea typeface="+mn-ea"/>
                          <a:cs typeface="+mn-cs"/>
                        </a:rPr>
                        <a:t>https://api.spacexdata.com/v4/launchpads/{launchpad}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1342861"/>
                  </a:ext>
                </a:extLst>
              </a:tr>
              <a:tr h="326491">
                <a:tc>
                  <a:txBody>
                    <a:bodyPr/>
                    <a:lstStyle/>
                    <a:p>
                      <a:pPr algn="ctr"/>
                      <a:r>
                        <a:rPr lang="en-US" sz="1400" noProof="0" dirty="0"/>
                        <a:t>Response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r>
                        <a:rPr lang="en-US" sz="1200" b="0" noProof="0" dirty="0"/>
                        <a:t>Longitude</a:t>
                      </a:r>
                    </a:p>
                    <a:p>
                      <a:r>
                        <a:rPr lang="en-US" sz="1200" b="0" noProof="0" dirty="0"/>
                        <a:t>Latitude</a:t>
                      </a:r>
                    </a:p>
                    <a:p>
                      <a:r>
                        <a:rPr lang="en-US" sz="1200" b="0" noProof="0" dirty="0"/>
                        <a:t>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1178077"/>
                  </a:ext>
                </a:extLst>
              </a:tr>
            </a:tbl>
          </a:graphicData>
        </a:graphic>
      </p:graphicFrame>
      <p:graphicFrame>
        <p:nvGraphicFramePr>
          <p:cNvPr id="32" name="Table 31">
            <a:extLst>
              <a:ext uri="{FF2B5EF4-FFF2-40B4-BE49-F238E27FC236}">
                <a16:creationId xmlns:a16="http://schemas.microsoft.com/office/drawing/2014/main" id="{A33E70B2-6864-D6DB-EB43-96407BE6121A}"/>
              </a:ext>
            </a:extLst>
          </p:cNvPr>
          <p:cNvGraphicFramePr>
            <a:graphicFrameLocks noGrp="1"/>
          </p:cNvGraphicFramePr>
          <p:nvPr>
            <p:extLst>
              <p:ext uri="{D42A27DB-BD31-4B8C-83A1-F6EECF244321}">
                <p14:modId xmlns:p14="http://schemas.microsoft.com/office/powerpoint/2010/main" val="2445399094"/>
              </p:ext>
            </p:extLst>
          </p:nvPr>
        </p:nvGraphicFramePr>
        <p:xfrm>
          <a:off x="8732691" y="3857247"/>
          <a:ext cx="3036120" cy="753211"/>
        </p:xfrm>
        <a:graphic>
          <a:graphicData uri="http://schemas.openxmlformats.org/drawingml/2006/table">
            <a:tbl>
              <a:tblPr firstCol="1">
                <a:tableStyleId>{5C22544A-7EE6-4342-B048-85BDC9FD1C3A}</a:tableStyleId>
              </a:tblPr>
              <a:tblGrid>
                <a:gridCol w="907389">
                  <a:extLst>
                    <a:ext uri="{9D8B030D-6E8A-4147-A177-3AD203B41FA5}">
                      <a16:colId xmlns:a16="http://schemas.microsoft.com/office/drawing/2014/main" val="3850188270"/>
                    </a:ext>
                  </a:extLst>
                </a:gridCol>
                <a:gridCol w="2128731">
                  <a:extLst>
                    <a:ext uri="{9D8B030D-6E8A-4147-A177-3AD203B41FA5}">
                      <a16:colId xmlns:a16="http://schemas.microsoft.com/office/drawing/2014/main" val="4258072164"/>
                    </a:ext>
                  </a:extLst>
                </a:gridCol>
              </a:tblGrid>
              <a:tr h="375689">
                <a:tc>
                  <a:txBody>
                    <a:bodyPr/>
                    <a:lstStyle/>
                    <a:p>
                      <a:pPr algn="ctr"/>
                      <a:r>
                        <a:rPr lang="en-US" sz="1400" noProof="0" dirty="0"/>
                        <a:t>Endpoint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r>
                        <a:rPr lang="en-US" sz="1100" b="0" kern="1200" noProof="0" dirty="0">
                          <a:solidFill>
                            <a:schemeClr val="dk1"/>
                          </a:solidFill>
                          <a:effectLst/>
                          <a:latin typeface="+mn-lt"/>
                          <a:ea typeface="+mn-ea"/>
                          <a:cs typeface="+mn-cs"/>
                        </a:rPr>
                        <a:t>https://api.spacexdata.com/v4/rockets/{rocket}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1342861"/>
                  </a:ext>
                </a:extLst>
              </a:tr>
              <a:tr h="326491">
                <a:tc>
                  <a:txBody>
                    <a:bodyPr/>
                    <a:lstStyle/>
                    <a:p>
                      <a:pPr algn="ctr"/>
                      <a:r>
                        <a:rPr lang="en-US" sz="1400" noProof="0" dirty="0"/>
                        <a:t>Response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r>
                        <a:rPr lang="en-US" sz="1200" b="0" noProof="0" dirty="0"/>
                        <a:t>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1178077"/>
                  </a:ext>
                </a:extLst>
              </a:tr>
            </a:tbl>
          </a:graphicData>
        </a:graphic>
      </p:graphicFrame>
      <p:sp>
        <p:nvSpPr>
          <p:cNvPr id="2" name="Flowchart: Data 1">
            <a:extLst>
              <a:ext uri="{FF2B5EF4-FFF2-40B4-BE49-F238E27FC236}">
                <a16:creationId xmlns:a16="http://schemas.microsoft.com/office/drawing/2014/main" id="{75F12BF9-8AE4-6EFD-4990-4C994AA8E495}"/>
              </a:ext>
            </a:extLst>
          </p:cNvPr>
          <p:cNvSpPr/>
          <p:nvPr/>
        </p:nvSpPr>
        <p:spPr>
          <a:xfrm>
            <a:off x="2801405" y="4731851"/>
            <a:ext cx="1585061" cy="494442"/>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err="1">
                <a:solidFill>
                  <a:schemeClr val="tx1"/>
                </a:solidFill>
              </a:rPr>
              <a:t>dataframe</a:t>
            </a:r>
            <a:endParaRPr lang="en-US" sz="1400" noProof="0" dirty="0">
              <a:solidFill>
                <a:schemeClr val="tx1"/>
              </a:solidFill>
            </a:endParaRPr>
          </a:p>
        </p:txBody>
      </p:sp>
      <p:cxnSp>
        <p:nvCxnSpPr>
          <p:cNvPr id="15" name="Straight Arrow Connector 14">
            <a:extLst>
              <a:ext uri="{FF2B5EF4-FFF2-40B4-BE49-F238E27FC236}">
                <a16:creationId xmlns:a16="http://schemas.microsoft.com/office/drawing/2014/main" id="{44A99F17-C071-0A66-D79E-42A60974EF98}"/>
              </a:ext>
            </a:extLst>
          </p:cNvPr>
          <p:cNvCxnSpPr>
            <a:cxnSpLocks/>
            <a:stCxn id="9" idx="2"/>
            <a:endCxn id="17" idx="0"/>
          </p:cNvCxnSpPr>
          <p:nvPr/>
        </p:nvCxnSpPr>
        <p:spPr>
          <a:xfrm flipH="1">
            <a:off x="3742266" y="2222731"/>
            <a:ext cx="6377" cy="474235"/>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B934D3D0-44CF-68E4-6C00-71A1C1A6ACC5}"/>
              </a:ext>
            </a:extLst>
          </p:cNvPr>
          <p:cNvCxnSpPr>
            <a:cxnSpLocks/>
            <a:stCxn id="17" idx="2"/>
            <a:endCxn id="19" idx="3"/>
          </p:cNvCxnSpPr>
          <p:nvPr/>
        </p:nvCxnSpPr>
        <p:spPr>
          <a:xfrm flipH="1">
            <a:off x="1999915" y="2944187"/>
            <a:ext cx="1000705"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C9FD277B-33B9-524B-80B6-A1D6ECC9B0D5}"/>
              </a:ext>
            </a:extLst>
          </p:cNvPr>
          <p:cNvCxnSpPr>
            <a:cxnSpLocks/>
            <a:stCxn id="19" idx="2"/>
            <a:endCxn id="18" idx="1"/>
          </p:cNvCxnSpPr>
          <p:nvPr/>
        </p:nvCxnSpPr>
        <p:spPr>
          <a:xfrm flipH="1">
            <a:off x="1376360" y="3231709"/>
            <a:ext cx="4172" cy="624255"/>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3C1E894B-7929-B2A3-739E-BA294574E854}"/>
              </a:ext>
            </a:extLst>
          </p:cNvPr>
          <p:cNvCxnSpPr>
            <a:cxnSpLocks/>
            <a:stCxn id="18" idx="3"/>
            <a:endCxn id="14" idx="0"/>
          </p:cNvCxnSpPr>
          <p:nvPr/>
        </p:nvCxnSpPr>
        <p:spPr>
          <a:xfrm>
            <a:off x="1228030" y="4350406"/>
            <a:ext cx="959" cy="27636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42" name="Flowchart: Process 41">
            <a:extLst>
              <a:ext uri="{FF2B5EF4-FFF2-40B4-BE49-F238E27FC236}">
                <a16:creationId xmlns:a16="http://schemas.microsoft.com/office/drawing/2014/main" id="{8E9C3443-F8E2-D75E-D450-2609C76B56C0}"/>
              </a:ext>
            </a:extLst>
          </p:cNvPr>
          <p:cNvSpPr/>
          <p:nvPr/>
        </p:nvSpPr>
        <p:spPr>
          <a:xfrm>
            <a:off x="5440228" y="1464970"/>
            <a:ext cx="6432260" cy="3284051"/>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noProof="0" dirty="0">
              <a:solidFill>
                <a:schemeClr val="tx1"/>
              </a:solidFill>
            </a:endParaRPr>
          </a:p>
        </p:txBody>
      </p:sp>
      <p:cxnSp>
        <p:nvCxnSpPr>
          <p:cNvPr id="52" name="Straight Arrow Connector 51">
            <a:extLst>
              <a:ext uri="{FF2B5EF4-FFF2-40B4-BE49-F238E27FC236}">
                <a16:creationId xmlns:a16="http://schemas.microsoft.com/office/drawing/2014/main" id="{A0B9CE24-F66D-B3B9-B17F-44506D688A27}"/>
              </a:ext>
            </a:extLst>
          </p:cNvPr>
          <p:cNvCxnSpPr>
            <a:cxnSpLocks/>
            <a:stCxn id="14" idx="3"/>
            <a:endCxn id="2" idx="2"/>
          </p:cNvCxnSpPr>
          <p:nvPr/>
        </p:nvCxnSpPr>
        <p:spPr>
          <a:xfrm>
            <a:off x="1907277" y="4979072"/>
            <a:ext cx="1052634"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59" name="Connector: Elbow 58">
            <a:extLst>
              <a:ext uri="{FF2B5EF4-FFF2-40B4-BE49-F238E27FC236}">
                <a16:creationId xmlns:a16="http://schemas.microsoft.com/office/drawing/2014/main" id="{3D64452C-1664-8BFA-567C-83B55DB2D034}"/>
              </a:ext>
            </a:extLst>
          </p:cNvPr>
          <p:cNvCxnSpPr>
            <a:cxnSpLocks/>
            <a:stCxn id="2" idx="1"/>
          </p:cNvCxnSpPr>
          <p:nvPr/>
        </p:nvCxnSpPr>
        <p:spPr>
          <a:xfrm rot="5400000" flipH="1" flipV="1">
            <a:off x="4095480" y="3387101"/>
            <a:ext cx="843207" cy="1846294"/>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7C79234E-BA20-994C-E435-DE8905BD9CD7}"/>
              </a:ext>
            </a:extLst>
          </p:cNvPr>
          <p:cNvSpPr txBox="1"/>
          <p:nvPr/>
        </p:nvSpPr>
        <p:spPr>
          <a:xfrm>
            <a:off x="4239602" y="3519312"/>
            <a:ext cx="554960" cy="369332"/>
          </a:xfrm>
          <a:prstGeom prst="rect">
            <a:avLst/>
          </a:prstGeom>
          <a:noFill/>
        </p:spPr>
        <p:txBody>
          <a:bodyPr wrap="none" rtlCol="0">
            <a:spAutoFit/>
          </a:bodyPr>
          <a:lstStyle/>
          <a:p>
            <a:r>
              <a:rPr lang="en-US" noProof="0" dirty="0"/>
              <a:t>GET</a:t>
            </a:r>
          </a:p>
        </p:txBody>
      </p:sp>
      <p:sp>
        <p:nvSpPr>
          <p:cNvPr id="62" name="Flowchart: Data 61">
            <a:extLst>
              <a:ext uri="{FF2B5EF4-FFF2-40B4-BE49-F238E27FC236}">
                <a16:creationId xmlns:a16="http://schemas.microsoft.com/office/drawing/2014/main" id="{0D06DBC1-EF40-D348-3687-0D7A22456744}"/>
              </a:ext>
            </a:extLst>
          </p:cNvPr>
          <p:cNvSpPr/>
          <p:nvPr/>
        </p:nvSpPr>
        <p:spPr>
          <a:xfrm>
            <a:off x="5738207" y="5122257"/>
            <a:ext cx="1846295" cy="494442"/>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err="1">
                <a:solidFill>
                  <a:schemeClr val="tx1"/>
                </a:solidFill>
              </a:rPr>
              <a:t>launch_dict</a:t>
            </a:r>
            <a:endParaRPr lang="en-US" sz="1400" noProof="0" dirty="0">
              <a:solidFill>
                <a:schemeClr val="tx1"/>
              </a:solidFill>
            </a:endParaRPr>
          </a:p>
        </p:txBody>
      </p:sp>
      <p:sp>
        <p:nvSpPr>
          <p:cNvPr id="63" name="Flowchart: Process 62">
            <a:extLst>
              <a:ext uri="{FF2B5EF4-FFF2-40B4-BE49-F238E27FC236}">
                <a16:creationId xmlns:a16="http://schemas.microsoft.com/office/drawing/2014/main" id="{E4EE471C-1468-F741-AE3F-F3B891B82FBB}"/>
              </a:ext>
            </a:extLst>
          </p:cNvPr>
          <p:cNvSpPr/>
          <p:nvPr/>
        </p:nvSpPr>
        <p:spPr>
          <a:xfrm>
            <a:off x="7910299" y="5022689"/>
            <a:ext cx="1356577" cy="704612"/>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Filter for only Falcon 9</a:t>
            </a:r>
          </a:p>
        </p:txBody>
      </p:sp>
      <p:sp>
        <p:nvSpPr>
          <p:cNvPr id="64" name="Flowchart: Process 63">
            <a:extLst>
              <a:ext uri="{FF2B5EF4-FFF2-40B4-BE49-F238E27FC236}">
                <a16:creationId xmlns:a16="http://schemas.microsoft.com/office/drawing/2014/main" id="{75CB3CAA-7B22-54FE-BC19-191EADD0267C}"/>
              </a:ext>
            </a:extLst>
          </p:cNvPr>
          <p:cNvSpPr/>
          <p:nvPr/>
        </p:nvSpPr>
        <p:spPr>
          <a:xfrm>
            <a:off x="9592674" y="4937271"/>
            <a:ext cx="1585061" cy="862256"/>
          </a:xfrm>
          <a:prstGeom prst="flowChartProcess">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solidFill>
                  <a:schemeClr val="tx1"/>
                </a:solidFill>
              </a:rPr>
              <a:t>Replace Null values in Payload mass with mean</a:t>
            </a:r>
          </a:p>
        </p:txBody>
      </p:sp>
      <p:sp>
        <p:nvSpPr>
          <p:cNvPr id="65" name="Flowchart: Data 64">
            <a:extLst>
              <a:ext uri="{FF2B5EF4-FFF2-40B4-BE49-F238E27FC236}">
                <a16:creationId xmlns:a16="http://schemas.microsoft.com/office/drawing/2014/main" id="{C6956D2A-C334-5117-7D1D-C8D5A4E97D1B}"/>
              </a:ext>
            </a:extLst>
          </p:cNvPr>
          <p:cNvSpPr/>
          <p:nvPr/>
        </p:nvSpPr>
        <p:spPr>
          <a:xfrm>
            <a:off x="7584502" y="6021829"/>
            <a:ext cx="1861200" cy="595041"/>
          </a:xfrm>
          <a:prstGeom prst="flowChartInputOutpu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noProof="0" dirty="0">
                <a:solidFill>
                  <a:schemeClr val="tx1"/>
                </a:solidFill>
              </a:rPr>
              <a:t>Dataset_part_1.csv</a:t>
            </a:r>
          </a:p>
        </p:txBody>
      </p:sp>
      <p:cxnSp>
        <p:nvCxnSpPr>
          <p:cNvPr id="66" name="Straight Arrow Connector 65">
            <a:extLst>
              <a:ext uri="{FF2B5EF4-FFF2-40B4-BE49-F238E27FC236}">
                <a16:creationId xmlns:a16="http://schemas.microsoft.com/office/drawing/2014/main" id="{723C9191-951E-24D2-37A8-BFE07E8BBB93}"/>
              </a:ext>
            </a:extLst>
          </p:cNvPr>
          <p:cNvCxnSpPr>
            <a:cxnSpLocks/>
            <a:endCxn id="62" idx="1"/>
          </p:cNvCxnSpPr>
          <p:nvPr/>
        </p:nvCxnSpPr>
        <p:spPr>
          <a:xfrm>
            <a:off x="6661354" y="4749021"/>
            <a:ext cx="1" cy="373236"/>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0B1D4634-8874-EFA2-DD9B-9F2A553B4180}"/>
              </a:ext>
            </a:extLst>
          </p:cNvPr>
          <p:cNvCxnSpPr>
            <a:cxnSpLocks/>
            <a:stCxn id="62" idx="5"/>
            <a:endCxn id="63" idx="1"/>
          </p:cNvCxnSpPr>
          <p:nvPr/>
        </p:nvCxnSpPr>
        <p:spPr>
          <a:xfrm>
            <a:off x="7399873" y="5369478"/>
            <a:ext cx="510426" cy="551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72" name="Straight Arrow Connector 71">
            <a:extLst>
              <a:ext uri="{FF2B5EF4-FFF2-40B4-BE49-F238E27FC236}">
                <a16:creationId xmlns:a16="http://schemas.microsoft.com/office/drawing/2014/main" id="{4AAD05E5-2B9C-51B4-DEE0-4DB326C637A3}"/>
              </a:ext>
            </a:extLst>
          </p:cNvPr>
          <p:cNvCxnSpPr>
            <a:cxnSpLocks/>
            <a:stCxn id="63" idx="3"/>
            <a:endCxn id="64" idx="1"/>
          </p:cNvCxnSpPr>
          <p:nvPr/>
        </p:nvCxnSpPr>
        <p:spPr>
          <a:xfrm flipV="1">
            <a:off x="9266876" y="5368399"/>
            <a:ext cx="325798" cy="6596"/>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75" name="Connector: Elbow 74">
            <a:extLst>
              <a:ext uri="{FF2B5EF4-FFF2-40B4-BE49-F238E27FC236}">
                <a16:creationId xmlns:a16="http://schemas.microsoft.com/office/drawing/2014/main" id="{113C21A6-6FA8-60C2-3EA9-DA3F62C1D70C}"/>
              </a:ext>
            </a:extLst>
          </p:cNvPr>
          <p:cNvCxnSpPr>
            <a:cxnSpLocks/>
            <a:stCxn id="64" idx="2"/>
            <a:endCxn id="65" idx="5"/>
          </p:cNvCxnSpPr>
          <p:nvPr/>
        </p:nvCxnSpPr>
        <p:spPr>
          <a:xfrm rot="5400000">
            <a:off x="9562483" y="5496627"/>
            <a:ext cx="519823" cy="1125623"/>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2AA83B52-BCCC-3797-970A-FB9629354D73}"/>
              </a:ext>
            </a:extLst>
          </p:cNvPr>
          <p:cNvSpPr txBox="1"/>
          <p:nvPr/>
        </p:nvSpPr>
        <p:spPr>
          <a:xfrm>
            <a:off x="0" y="6134259"/>
            <a:ext cx="7093609" cy="430887"/>
          </a:xfrm>
          <a:prstGeom prst="rect">
            <a:avLst/>
          </a:prstGeom>
          <a:noFill/>
        </p:spPr>
        <p:txBody>
          <a:bodyPr wrap="none" rtlCol="0">
            <a:spAutoFit/>
          </a:bodyPr>
          <a:lstStyle/>
          <a:p>
            <a:r>
              <a:rPr lang="en-US" sz="1100" noProof="0" dirty="0"/>
              <a:t>Notebook link:</a:t>
            </a:r>
          </a:p>
          <a:p>
            <a:r>
              <a:rPr lang="en-US" sz="1100" noProof="0" dirty="0">
                <a:hlinkClick r:id="rId4"/>
              </a:rPr>
              <a:t>https://github.com/EdgarHTT/Applied_Data_Science_Capstone/blob/main/jupyter-labs-spacex-data-collection-api.ipynb</a:t>
            </a:r>
            <a:endParaRPr lang="en-US" sz="1100" noProof="0" dirty="0"/>
          </a:p>
        </p:txBody>
      </p:sp>
    </p:spTree>
    <p:extLst>
      <p:ext uri="{BB962C8B-B14F-4D97-AF65-F5344CB8AC3E}">
        <p14:creationId xmlns:p14="http://schemas.microsoft.com/office/powerpoint/2010/main" val="3564634037"/>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1099</TotalTime>
  <Words>2800</Words>
  <Application>Microsoft Office PowerPoint</Application>
  <PresentationFormat>Widescreen</PresentationFormat>
  <Paragraphs>383</Paragraphs>
  <Slides>54</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Mario Humberto Tijerina Rios</cp:lastModifiedBy>
  <cp:revision>211</cp:revision>
  <dcterms:created xsi:type="dcterms:W3CDTF">2021-04-29T18:58:34Z</dcterms:created>
  <dcterms:modified xsi:type="dcterms:W3CDTF">2025-10-13T23:40:36Z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